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88163" cy="10018713"/>
  <p:embeddedFontLst>
    <p:embeddedFont>
      <p:font typeface="Garamond" panose="02020404030301010803" pitchFamily="18" charset="0"/>
      <p:regular r:id="rId10"/>
      <p:bold r:id="rId11"/>
      <p:italic r:id="rId12"/>
      <p:boldItalic r:id="rId13"/>
    </p:embeddedFont>
    <p:embeddedFont>
      <p:font typeface="Verdana" panose="020B060403050404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gfDmRwvIuJGDI9eAWIa7IRONOO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8250" y="751400"/>
            <a:ext cx="4592325" cy="375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5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5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7985ed5e84_0_17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4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1" name="Google Shape;161;g27985ed5e8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f698e20a99_0_1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4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" name="Google Shape;168;g2f698e20a9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7985ed5e84_0_61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4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5" name="Google Shape;175;g27985ed5e84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5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7985ed5e84_0_43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4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g27985ed5e8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7985ed5e84_0_29:notes"/>
          <p:cNvSpPr txBox="1">
            <a:spLocks noGrp="1"/>
          </p:cNvSpPr>
          <p:nvPr>
            <p:ph type="body" idx="1"/>
          </p:nvPr>
        </p:nvSpPr>
        <p:spPr>
          <a:xfrm>
            <a:off x="688800" y="4758875"/>
            <a:ext cx="5510400" cy="4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0" name="Google Shape;200;g27985ed5e84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S_levels">
  <p:cSld name="TEXTS_level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>
            <a:spLocks noGrp="1"/>
          </p:cNvSpPr>
          <p:nvPr>
            <p:ph type="body" idx="1"/>
          </p:nvPr>
        </p:nvSpPr>
        <p:spPr>
          <a:xfrm>
            <a:off x="720001" y="205401"/>
            <a:ext cx="8074044" cy="32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30"/>
              <a:buNone/>
              <a:defRPr sz="2200" b="1" i="0" u="none">
                <a:solidFill>
                  <a:schemeClr val="accen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411" cy="19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body" idx="2"/>
          </p:nvPr>
        </p:nvSpPr>
        <p:spPr>
          <a:xfrm>
            <a:off x="720000" y="1260000"/>
            <a:ext cx="10726933" cy="49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65760" algn="l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SzPts val="2160"/>
              <a:buFont typeface="Noto Sans Symbols"/>
              <a:buChar char="▪"/>
              <a:defRPr sz="1800">
                <a:solidFill>
                  <a:schemeClr val="accent2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Char char="●"/>
              <a:defRPr sz="1600">
                <a:solidFill>
                  <a:schemeClr val="accent2"/>
                </a:solidFill>
              </a:defRPr>
            </a:lvl2pPr>
            <a:lvl3pPr marL="1371600" lvl="2" indent="-2908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80"/>
              <a:buFont typeface="Merriweather Sans"/>
              <a:buChar char="▲"/>
              <a:defRPr sz="1400">
                <a:solidFill>
                  <a:schemeClr val="accent2"/>
                </a:solidFill>
              </a:defRPr>
            </a:lvl3pPr>
            <a:lvl4pPr marL="1828800" lvl="3" indent="-31241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20"/>
              <a:buFont typeface="Arial"/>
              <a:buChar char="□"/>
              <a:defRPr sz="1200">
                <a:solidFill>
                  <a:schemeClr val="accent2"/>
                </a:solidFill>
              </a:defRPr>
            </a:lvl4pPr>
            <a:lvl5pPr marL="2286000" lvl="4" indent="-3276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560"/>
              <a:buFont typeface="Arial"/>
              <a:buChar char="○"/>
              <a:defRPr sz="1200">
                <a:solidFill>
                  <a:schemeClr val="accent2"/>
                </a:solidFill>
              </a:defRPr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5"/>
          <p:cNvSpPr txBox="1"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None/>
              <a:defRPr sz="28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5"/>
          <p:cNvSpPr>
            <a:spLocks noGrp="1"/>
          </p:cNvSpPr>
          <p:nvPr>
            <p:ph type="pic" idx="2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noFill/>
          <a:ln w="57150" cap="flat" cmpd="thickThin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7" name="Google Shape;87;p25"/>
          <p:cNvSpPr txBox="1">
            <a:spLocks noGrp="1"/>
          </p:cNvSpPr>
          <p:nvPr>
            <p:ph type="body" idx="1"/>
          </p:nvPr>
        </p:nvSpPr>
        <p:spPr>
          <a:xfrm>
            <a:off x="1295399" y="3255432"/>
            <a:ext cx="6241816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None/>
              <a:defRPr sz="18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panoramica con didascalia">
  <p:cSld name="Immagine panoramica con didascalia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6"/>
          <p:cNvSpPr txBox="1"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6"/>
          <p:cNvSpPr>
            <a:spLocks noGrp="1"/>
          </p:cNvSpPr>
          <p:nvPr>
            <p:ph type="pic" idx="2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noFill/>
          <a:ln w="57150" cap="flat" cmpd="thickThin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4" name="Google Shape;94;p26"/>
          <p:cNvSpPr txBox="1">
            <a:spLocks noGrp="1"/>
          </p:cNvSpPr>
          <p:nvPr>
            <p:ph type="body" idx="1"/>
          </p:nvPr>
        </p:nvSpPr>
        <p:spPr>
          <a:xfrm>
            <a:off x="1295401" y="5382153"/>
            <a:ext cx="9609666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61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95" name="Google Shape;95;p26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6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sottotitolo">
  <p:cSld name="Titolo e sottotitolo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7"/>
          <p:cNvSpPr txBox="1"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sz="32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7"/>
          <p:cNvSpPr txBox="1"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7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7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7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104" name="Google Shape;104;p27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zione con didascalia">
  <p:cSld name="Citazione con didascalia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8"/>
          <p:cNvSpPr txBox="1"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 b="0" cap="none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8"/>
          <p:cNvSpPr txBox="1">
            <a:spLocks noGrp="1"/>
          </p:cNvSpPr>
          <p:nvPr>
            <p:ph type="body" idx="1"/>
          </p:nvPr>
        </p:nvSpPr>
        <p:spPr>
          <a:xfrm>
            <a:off x="1674812" y="3352800"/>
            <a:ext cx="8839202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Font typeface="Garamond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Font typeface="Garamond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Font typeface="Garamond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Font typeface="Garamond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Font typeface="Garamond"/>
              <a:buNone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8"/>
          <p:cNvSpPr txBox="1">
            <a:spLocks noGrp="1"/>
          </p:cNvSpPr>
          <p:nvPr>
            <p:ph type="body" idx="2"/>
          </p:nvPr>
        </p:nvSpPr>
        <p:spPr>
          <a:xfrm>
            <a:off x="1295401" y="4343399"/>
            <a:ext cx="9609666" cy="153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28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8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8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112" name="Google Shape;112;p28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it-IT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8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it-IT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4" name="Google Shape;114;p28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">
  <p:cSld name="Scheda nom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9"/>
          <p:cNvSpPr txBox="1"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sz="32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9"/>
          <p:cNvSpPr txBox="1"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 citazione">
  <p:cSld name="Scheda nome citazione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0"/>
          <p:cNvSpPr txBox="1"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 b="0" cap="none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30"/>
          <p:cNvSpPr txBox="1">
            <a:spLocks noGrp="1"/>
          </p:cNvSpPr>
          <p:nvPr>
            <p:ph type="body" idx="1"/>
          </p:nvPr>
        </p:nvSpPr>
        <p:spPr>
          <a:xfrm>
            <a:off x="1295401" y="3639312"/>
            <a:ext cx="9609668" cy="886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30"/>
          <p:cNvSpPr txBox="1">
            <a:spLocks noGrp="1"/>
          </p:cNvSpPr>
          <p:nvPr>
            <p:ph type="body" idx="2"/>
          </p:nvPr>
        </p:nvSpPr>
        <p:spPr>
          <a:xfrm>
            <a:off x="1295401" y="4529667"/>
            <a:ext cx="9609668" cy="1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128" name="Google Shape;128;p30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it-IT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0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it-IT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" name="Google Shape;130;p30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o o falso">
  <p:cSld name="Vero o falso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1"/>
          <p:cNvSpPr txBox="1"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1"/>
          <p:cNvSpPr txBox="1">
            <a:spLocks noGrp="1"/>
          </p:cNvSpPr>
          <p:nvPr>
            <p:ph type="body" idx="1"/>
          </p:nvPr>
        </p:nvSpPr>
        <p:spPr>
          <a:xfrm>
            <a:off x="1295401" y="3630168"/>
            <a:ext cx="9609668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20"/>
              <a:buNone/>
              <a:defRPr sz="2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31"/>
          <p:cNvSpPr txBox="1">
            <a:spLocks noGrp="1"/>
          </p:cNvSpPr>
          <p:nvPr>
            <p:ph type="body" idx="2"/>
          </p:nvPr>
        </p:nvSpPr>
        <p:spPr>
          <a:xfrm>
            <a:off x="1295400" y="4470399"/>
            <a:ext cx="9609670" cy="140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138" name="Google Shape;138;p31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2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1"/>
          </p:nvPr>
        </p:nvSpPr>
        <p:spPr>
          <a:xfrm rot="5400000">
            <a:off x="4436531" y="-584198"/>
            <a:ext cx="3318936" cy="960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145" name="Google Shape;145;p32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3"/>
          <p:cNvSpPr txBox="1">
            <a:spLocks noGrp="1"/>
          </p:cNvSpPr>
          <p:nvPr>
            <p:ph type="title"/>
          </p:nvPr>
        </p:nvSpPr>
        <p:spPr>
          <a:xfrm rot="5400000">
            <a:off x="7497936" y="2483551"/>
            <a:ext cx="4893735" cy="1890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 rot="5400000">
            <a:off x="2565043" y="-287514"/>
            <a:ext cx="4893734" cy="743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152" name="Google Shape;152;p33"/>
          <p:cNvCxnSpPr/>
          <p:nvPr/>
        </p:nvCxnSpPr>
        <p:spPr>
          <a:xfrm>
            <a:off x="8863890" y="990600"/>
            <a:ext cx="0" cy="487680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titolo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17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24" name="Google Shape;24;p17" descr="HD-PanelTitleR1.png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Google Shape;25;p17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" name="Google Shape;26;p17" descr="HDRibbonTitle-UniformTrim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17" descr="HDRibbonTitle-UniformTrim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Google Shape;28;p17"/>
          <p:cNvSpPr txBox="1"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415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7983232" y="5037663"/>
            <a:ext cx="89746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2692397" y="5037663"/>
            <a:ext cx="5214635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8956900" y="5037663"/>
            <a:ext cx="55116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33" name="Google Shape;33;p17"/>
          <p:cNvCxnSpPr/>
          <p:nvPr/>
        </p:nvCxnSpPr>
        <p:spPr>
          <a:xfrm>
            <a:off x="2692399" y="3522131"/>
            <a:ext cx="681566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18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18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47" name="Google Shape;47;p19"/>
          <p:cNvCxnSpPr/>
          <p:nvPr/>
        </p:nvCxnSpPr>
        <p:spPr>
          <a:xfrm>
            <a:off x="2012723" y="3710585"/>
            <a:ext cx="8163380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Google Shape;49;p20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body" idx="1"/>
          </p:nvPr>
        </p:nvSpPr>
        <p:spPr>
          <a:xfrm>
            <a:off x="1298448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body" idx="2"/>
          </p:nvPr>
        </p:nvSpPr>
        <p:spPr>
          <a:xfrm>
            <a:off x="6181344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0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1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SzPts val="3220"/>
              <a:buNone/>
              <a:defRPr sz="28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84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body" idx="2"/>
          </p:nvPr>
        </p:nvSpPr>
        <p:spPr>
          <a:xfrm>
            <a:off x="129540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body" idx="3"/>
          </p:nvPr>
        </p:nvSpPr>
        <p:spPr>
          <a:xfrm>
            <a:off x="618067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SzPts val="3220"/>
              <a:buNone/>
              <a:defRPr sz="28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84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4"/>
          </p:nvPr>
        </p:nvSpPr>
        <p:spPr>
          <a:xfrm>
            <a:off x="618067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65" name="Google Shape;65;p21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71" name="Google Shape;71;p22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3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4"/>
          <p:cNvSpPr txBox="1"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body" idx="1"/>
          </p:nvPr>
        </p:nvSpPr>
        <p:spPr>
          <a:xfrm>
            <a:off x="5418668" y="982131"/>
            <a:ext cx="5469466" cy="4893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004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body" idx="2"/>
          </p:nvPr>
        </p:nvSpPr>
        <p:spPr>
          <a:xfrm>
            <a:off x="1293811" y="3031065"/>
            <a:ext cx="3718455" cy="243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80" name="Google Shape;80;p24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83" name="Google Shape;83;p24"/>
          <p:cNvCxnSpPr/>
          <p:nvPr/>
        </p:nvCxnSpPr>
        <p:spPr>
          <a:xfrm>
            <a:off x="1396169" y="2912533"/>
            <a:ext cx="35144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5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" name="Google Shape;7;p15" descr="HD-PanelContent.png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8;p15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" name="Google Shape;9;p15" descr="HDRibbonContent-UniformTrim.png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10;p15" descr="HDRibbonContent-UniformTrim.png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Google Shape;11;p15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386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"/>
          <p:cNvSpPr txBox="1">
            <a:spLocks noGrp="1"/>
          </p:cNvSpPr>
          <p:nvPr>
            <p:ph type="body" idx="1"/>
          </p:nvPr>
        </p:nvSpPr>
        <p:spPr>
          <a:xfrm>
            <a:off x="1555650" y="1265825"/>
            <a:ext cx="9080700" cy="23964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r>
              <a:rPr lang="it-IT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ISTITUTO COMPRENSIVO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r>
              <a:rPr lang="it-IT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Matteotti Pellico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r>
              <a:rPr lang="it-IT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a.s. 2024-2025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endParaRPr sz="2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300"/>
              <a:buNone/>
            </a:pPr>
            <a:r>
              <a:rPr lang="it-IT" sz="20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FUNZIONIGRAMMA</a:t>
            </a:r>
            <a:endParaRPr>
              <a:solidFill>
                <a:schemeClr val="dk2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5060"/>
              <a:buNone/>
            </a:pPr>
            <a:endParaRPr sz="4400">
              <a:solidFill>
                <a:schemeClr val="dk2"/>
              </a:solidFill>
            </a:endParaRPr>
          </a:p>
        </p:txBody>
      </p:sp>
      <p:sp>
        <p:nvSpPr>
          <p:cNvPr id="158" name="Google Shape;158;p1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411" cy="19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7985ed5e84_0_17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500" cy="1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  <p:sp>
        <p:nvSpPr>
          <p:cNvPr id="164" name="Google Shape;164;g27985ed5e84_0_17"/>
          <p:cNvSpPr/>
          <p:nvPr/>
        </p:nvSpPr>
        <p:spPr>
          <a:xfrm>
            <a:off x="1523625" y="2817775"/>
            <a:ext cx="8857200" cy="2898900"/>
          </a:xfrm>
          <a:prstGeom prst="roundRect">
            <a:avLst>
              <a:gd name="adj" fmla="val 16667"/>
            </a:avLst>
          </a:prstGeom>
          <a:solidFill>
            <a:srgbClr val="D5E49A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PRIMA COLLABORATRICE DS: </a:t>
            </a:r>
            <a:r>
              <a:rPr lang="it-IT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P.DI STEFANO</a:t>
            </a:r>
            <a:endParaRPr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it-IT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SECONDA COLLABORATRICE DS: </a:t>
            </a:r>
            <a:r>
              <a:rPr lang="it-IT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M.SORRENTINO</a:t>
            </a:r>
            <a:endParaRPr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COORDINATRICE REFERENTI DI PLESSO: </a:t>
            </a:r>
            <a:r>
              <a:rPr lang="it-IT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R. STRUZZI</a:t>
            </a:r>
            <a:endParaRPr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COORDINATRICE INFANZIA: </a:t>
            </a:r>
            <a:r>
              <a:rPr lang="it-IT" sz="140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M. CAPUZZO </a:t>
            </a:r>
            <a:endParaRPr sz="140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STAFF di Dirigenza: </a:t>
            </a:r>
            <a:r>
              <a:rPr lang="it-IT" sz="140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M.CAPUZZO, P.DI STEFANO, E</a:t>
            </a:r>
            <a:r>
              <a:rPr lang="it-IT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it-IT" sz="140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GIANNICO, M.SORRENTINO,</a:t>
            </a:r>
            <a:endParaRPr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</a:t>
            </a:r>
            <a:r>
              <a:rPr lang="it-IT" sz="140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R.STRUZZI, L.V</a:t>
            </a:r>
            <a:r>
              <a:rPr lang="it-IT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</a:t>
            </a:r>
            <a:r>
              <a:rPr lang="it-IT" sz="140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GLIA</a:t>
            </a:r>
            <a:endParaRPr sz="140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STAFF di Dirigenza ALLARGATO: </a:t>
            </a:r>
            <a:r>
              <a:rPr lang="it-IT" sz="140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STAFF, FIGURE STRUMENTALI, REFERENTI</a:t>
            </a:r>
            <a:r>
              <a:rPr lang="it-IT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40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PLESS</a:t>
            </a:r>
            <a:r>
              <a:rPr lang="it-IT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</a:t>
            </a:r>
            <a:endParaRPr sz="140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5" name="Google Shape;165;g27985ed5e84_0_17"/>
          <p:cNvSpPr/>
          <p:nvPr/>
        </p:nvSpPr>
        <p:spPr>
          <a:xfrm>
            <a:off x="1523625" y="949450"/>
            <a:ext cx="8857200" cy="17646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b="1" i="1">
                <a:solidFill>
                  <a:srgbClr val="1C4587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  </a:t>
            </a:r>
            <a:r>
              <a:rPr lang="it-IT" sz="1400" b="1" i="1" u="none" strike="noStrike" cap="none">
                <a:solidFill>
                  <a:srgbClr val="1C4587"/>
                </a:solidFill>
                <a:latin typeface="Verdana"/>
                <a:ea typeface="Verdana"/>
                <a:cs typeface="Verdana"/>
                <a:sym typeface="Verdana"/>
              </a:rPr>
              <a:t>        </a:t>
            </a:r>
            <a:endParaRPr sz="1400" i="0" u="none" strike="noStrike" cap="none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1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DIRIGENTE: VERONICA ANCONA</a:t>
            </a:r>
            <a:endParaRPr sz="14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f698e20a99_0_1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500" cy="1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  <p:sp>
        <p:nvSpPr>
          <p:cNvPr id="171" name="Google Shape;171;g2f698e20a99_0_1"/>
          <p:cNvSpPr/>
          <p:nvPr/>
        </p:nvSpPr>
        <p:spPr>
          <a:xfrm>
            <a:off x="4495125" y="660800"/>
            <a:ext cx="2688000" cy="586200"/>
          </a:xfrm>
          <a:prstGeom prst="chevron">
            <a:avLst>
              <a:gd name="adj" fmla="val 25556"/>
            </a:avLst>
          </a:prstGeom>
          <a:solidFill>
            <a:srgbClr val="93C47D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FUNZIONI STRUMENTALI</a:t>
            </a:r>
            <a:endParaRPr sz="14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2" name="Google Shape;172;g2f698e20a99_0_1"/>
          <p:cNvSpPr/>
          <p:nvPr/>
        </p:nvSpPr>
        <p:spPr>
          <a:xfrm>
            <a:off x="4139625" y="1394025"/>
            <a:ext cx="3399000" cy="47475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u="sng" dirty="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u="sng" dirty="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Co</a:t>
            </a:r>
            <a:r>
              <a:rPr lang="it-IT" sz="1200" b="1" i="0" u="sng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ntinuità / progettazione verticale</a:t>
            </a:r>
            <a:endParaRPr sz="1200" b="1" i="0" u="sng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Infanzia</a:t>
            </a:r>
            <a:r>
              <a:rPr lang="it-IT" sz="1200" b="1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: </a:t>
            </a:r>
            <a:endParaRPr sz="1200" i="1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Primaria:</a:t>
            </a:r>
            <a:r>
              <a:rPr lang="it-IT" sz="1200" b="1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1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Secondaria:</a:t>
            </a:r>
            <a:endParaRPr sz="1200" i="1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i="1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Orientamento</a:t>
            </a:r>
            <a:endParaRPr sz="1200" b="1" i="0" u="sng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Secondaria:</a:t>
            </a:r>
            <a:endParaRPr sz="1200" i="1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               </a:t>
            </a:r>
            <a:endParaRPr sz="1200" b="1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PTOF, RAV, Regolamenti</a:t>
            </a:r>
            <a:endParaRPr sz="1200" b="1" i="0" u="sng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Infanzia: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Primaria: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Secondaria: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Inclusione</a:t>
            </a:r>
            <a:endParaRPr sz="1200" b="1" u="sng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u="sng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Coordinatrice Primaria:</a:t>
            </a:r>
            <a:endParaRPr sz="1200" b="1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. Coordinatrice Sec.:</a:t>
            </a:r>
            <a:endParaRPr sz="1200" b="1" u="sng" dirty="0">
              <a:solidFill>
                <a:schemeClr val="dk1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u="sng" dirty="0">
              <a:solidFill>
                <a:srgbClr val="1155C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7985ed5e84_0_61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500" cy="1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  <p:sp>
        <p:nvSpPr>
          <p:cNvPr id="178" name="Google Shape;178;g27985ed5e84_0_61"/>
          <p:cNvSpPr/>
          <p:nvPr/>
        </p:nvSpPr>
        <p:spPr>
          <a:xfrm>
            <a:off x="4216475" y="1378450"/>
            <a:ext cx="3399000" cy="48474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alunni con disabilità</a:t>
            </a: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Infanzia: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Primaria: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alunni BES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Primaria: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Secondaria: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u="sng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Plusdotazione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Referente alunni: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Intercultura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Primaria: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9" name="Google Shape;179;g27985ed5e84_0_61"/>
          <p:cNvSpPr/>
          <p:nvPr/>
        </p:nvSpPr>
        <p:spPr>
          <a:xfrm>
            <a:off x="4467575" y="690725"/>
            <a:ext cx="2688000" cy="586200"/>
          </a:xfrm>
          <a:prstGeom prst="chevron">
            <a:avLst>
              <a:gd name="adj" fmla="val 25556"/>
            </a:avLst>
          </a:prstGeom>
          <a:solidFill>
            <a:srgbClr val="93C47D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SOTTOCOMMISSIONE</a:t>
            </a:r>
            <a:endParaRPr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FS INCLUSIONE</a:t>
            </a:r>
            <a:endParaRPr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411" cy="19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  <p:sp>
        <p:nvSpPr>
          <p:cNvPr id="186" name="Google Shape;186;p3"/>
          <p:cNvSpPr/>
          <p:nvPr/>
        </p:nvSpPr>
        <p:spPr>
          <a:xfrm>
            <a:off x="4321099" y="908025"/>
            <a:ext cx="2482500" cy="578400"/>
          </a:xfrm>
          <a:prstGeom prst="chevron">
            <a:avLst>
              <a:gd name="adj" fmla="val 25556"/>
            </a:avLst>
          </a:prstGeom>
          <a:solidFill>
            <a:srgbClr val="93C47D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DOCENTI REFERENTI</a:t>
            </a: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7" name="Google Shape;187;p3"/>
          <p:cNvSpPr/>
          <p:nvPr/>
        </p:nvSpPr>
        <p:spPr>
          <a:xfrm>
            <a:off x="4120400" y="1797075"/>
            <a:ext cx="2883900" cy="39138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u="sng" dirty="0">
              <a:solidFill>
                <a:srgbClr val="1D4B3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u="sng" dirty="0">
              <a:solidFill>
                <a:srgbClr val="1D4B3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Coordinatori classe </a:t>
            </a: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Secondaria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(25 classi) </a:t>
            </a:r>
            <a:r>
              <a:rPr lang="it-IT" sz="1200" i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vd</a:t>
            </a:r>
            <a:r>
              <a:rPr lang="it-IT" sz="12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elenco allegato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u="sng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Refernti</a:t>
            </a: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Dipartimenti </a:t>
            </a: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Secondaria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Lettere, IRC: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Matematica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Tecnologia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 sz="120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Lingue straniere: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Ed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motori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Ed. artistica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Ed. musicale: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Sostegno: </a:t>
            </a:r>
            <a:endParaRPr sz="120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8" name="Google Shape;188;p3"/>
          <p:cNvSpPr/>
          <p:nvPr/>
        </p:nvSpPr>
        <p:spPr>
          <a:xfrm>
            <a:off x="7441100" y="1535075"/>
            <a:ext cx="3171600" cy="41757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dirty="0">
              <a:solidFill>
                <a:schemeClr val="accent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u="sng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</a:t>
            </a: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Dipartimenti verticali (</a:t>
            </a: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tutti gli ordini)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Coordinatore: </a:t>
            </a:r>
            <a:endParaRPr sz="120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Infanzia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Lettere: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Lingue straniere: </a:t>
            </a:r>
            <a:endParaRPr sz="120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 sz="120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Matematica, Scienze, Tecnologia: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 sz="120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Sostegno: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IRC: </a:t>
            </a:r>
            <a:endParaRPr sz="120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Ed. Artistica,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Ed.Musicale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Motori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r>
              <a:rPr lang="it-IT" sz="12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Referente USCOT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infanzia-primaria:</a:t>
            </a:r>
            <a:endParaRPr sz="1200" i="1" dirty="0">
              <a:solidFill>
                <a:srgbClr val="0B53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sng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7985ed5e84_0_43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500" cy="1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  <p:sp>
        <p:nvSpPr>
          <p:cNvPr id="194" name="Google Shape;194;g27985ed5e84_0_43"/>
          <p:cNvSpPr/>
          <p:nvPr/>
        </p:nvSpPr>
        <p:spPr>
          <a:xfrm>
            <a:off x="861700" y="782000"/>
            <a:ext cx="3723600" cy="53085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u="sng" dirty="0">
              <a:solidFill>
                <a:srgbClr val="1155C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u="sng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Commissione </a:t>
            </a:r>
            <a:r>
              <a:rPr lang="it-IT" sz="1200" b="1" u="sng" dirty="0" err="1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f</a:t>
            </a:r>
            <a:r>
              <a:rPr lang="it-IT" sz="1200" b="1" i="0" u="sng" strike="noStrike" cap="none" dirty="0" err="1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ormaz</a:t>
            </a:r>
            <a:r>
              <a:rPr lang="it-IT" sz="1200" b="1" i="0" u="sng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sezioni/classi</a:t>
            </a:r>
            <a:endParaRPr sz="1200" b="1" i="0" u="sng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u="sng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prime infanzia-primaria</a:t>
            </a:r>
            <a:endParaRPr sz="1200" b="1" u="sng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Infanzia</a:t>
            </a: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sz="1200" i="1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Parato:</a:t>
            </a:r>
            <a:r>
              <a:rPr lang="it-IT" sz="1200" i="1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i="1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Pellico:</a:t>
            </a:r>
            <a:endParaRPr sz="1200" i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i="1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 sz="1200" i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Matteotti: </a:t>
            </a:r>
            <a:endParaRPr sz="1200" i="1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i="1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 sz="1200" i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u="sng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Commissione c</a:t>
            </a:r>
            <a:r>
              <a:rPr lang="it-IT" sz="1200" b="1" i="0" u="sng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riteri </a:t>
            </a:r>
            <a:r>
              <a:rPr lang="it-IT" sz="1200" b="1" u="sng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v</a:t>
            </a:r>
            <a:r>
              <a:rPr lang="it-IT" sz="1200" b="1" i="0" u="sng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alutazione</a:t>
            </a:r>
            <a:endParaRPr sz="1200" b="1" i="0" u="sng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Infanzia: </a:t>
            </a:r>
            <a:endParaRPr sz="1200" i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Primaria: </a:t>
            </a:r>
            <a:endParaRPr sz="1200" i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Secondaria: </a:t>
            </a:r>
            <a:endParaRPr sz="1200" i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i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sng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Certificazioni</a:t>
            </a:r>
            <a:r>
              <a:rPr lang="it-IT" sz="1200" b="1" u="sng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 lingue straniere</a:t>
            </a:r>
            <a:r>
              <a:rPr lang="it-IT" sz="1200" b="1" i="0" u="sng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 (S)</a:t>
            </a:r>
            <a:endParaRPr sz="1200" b="1" i="0" u="sng" strike="noStrike" cap="none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u="sng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Francese</a:t>
            </a:r>
            <a:r>
              <a:rPr lang="it-IT" sz="1200" b="1" i="0" u="none" strike="noStrike" cap="none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sz="1200" i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u="sng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Bullismo/cyberbullismo</a:t>
            </a:r>
            <a:endParaRPr sz="1200" b="1" u="sng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u="sng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Primaria:</a:t>
            </a:r>
            <a:r>
              <a:rPr lang="it-IT" sz="1200" i="1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i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rgbClr val="262626"/>
                </a:solidFill>
                <a:latin typeface="Verdana"/>
                <a:ea typeface="Verdana"/>
                <a:cs typeface="Verdana"/>
                <a:sym typeface="Verdana"/>
              </a:rPr>
              <a:t>. Secondaria: </a:t>
            </a:r>
            <a:endParaRPr sz="1200" i="1" dirty="0">
              <a:solidFill>
                <a:srgbClr val="26262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5" name="Google Shape;195;g27985ed5e84_0_43"/>
          <p:cNvSpPr/>
          <p:nvPr/>
        </p:nvSpPr>
        <p:spPr>
          <a:xfrm>
            <a:off x="4700725" y="1485225"/>
            <a:ext cx="3006900" cy="45543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u="sng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Team Digitale</a:t>
            </a: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Animatore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it-IT" sz="1200" b="1" i="0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igitale: </a:t>
            </a:r>
            <a:endParaRPr sz="1200" i="1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Responsabile tecnico alla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didattica digitale: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Responsabili: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- Sito: </a:t>
            </a:r>
            <a:endParaRPr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- 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Firma Digitale e Cloud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segreteria: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- registro elettronico: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- Unica: </a:t>
            </a:r>
            <a:r>
              <a:rPr lang="it-IT" sz="12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- G SUITE: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sistema Integrato </a:t>
            </a: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0-6:</a:t>
            </a: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Infanzia: </a:t>
            </a:r>
            <a:endParaRPr sz="11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</a:t>
            </a:r>
            <a:endParaRPr sz="1200" i="1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 sz="1000" b="1" i="0" u="none" strike="noStrike" cap="none" dirty="0">
              <a:solidFill>
                <a:srgbClr val="22374E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6" name="Google Shape;196;g27985ed5e84_0_43"/>
          <p:cNvSpPr/>
          <p:nvPr/>
        </p:nvSpPr>
        <p:spPr>
          <a:xfrm>
            <a:off x="4993075" y="782000"/>
            <a:ext cx="2422200" cy="553800"/>
          </a:xfrm>
          <a:prstGeom prst="chevron">
            <a:avLst>
              <a:gd name="adj" fmla="val 25556"/>
            </a:avLst>
          </a:prstGeom>
          <a:solidFill>
            <a:srgbClr val="93C47D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Docenti Referenti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27985ed5e84_0_43"/>
          <p:cNvSpPr/>
          <p:nvPr/>
        </p:nvSpPr>
        <p:spPr>
          <a:xfrm>
            <a:off x="7953225" y="782000"/>
            <a:ext cx="3425400" cy="5257500"/>
          </a:xfrm>
          <a:prstGeom prst="rect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Progetti</a:t>
            </a: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Infanzia: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Primaria: </a:t>
            </a:r>
            <a:r>
              <a:rPr lang="it-IT" sz="12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 </a:t>
            </a:r>
            <a:endParaRPr sz="12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Referenti Viaggi di Istruzione/Uscite didattiche</a:t>
            </a: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Infanzia: </a:t>
            </a:r>
            <a:endParaRPr sz="11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Primaria:  </a:t>
            </a:r>
            <a:endParaRPr sz="11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it-IT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 </a:t>
            </a:r>
            <a:r>
              <a:rPr lang="it-IT" sz="11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1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1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Commissione valutazione Docenti anno prova</a:t>
            </a: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Primaria: </a:t>
            </a:r>
            <a:endParaRPr sz="11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 </a:t>
            </a:r>
            <a:endParaRPr sz="11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 </a:t>
            </a:r>
            <a:endParaRPr sz="11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Sostituto: </a:t>
            </a:r>
            <a:endParaRPr sz="11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i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Tutor Docenti anno prova </a:t>
            </a: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 sz="1000" b="1" i="0" u="none" strike="noStrike" cap="none" dirty="0">
              <a:solidFill>
                <a:srgbClr val="22374E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7985ed5e84_0_29"/>
          <p:cNvSpPr txBox="1">
            <a:spLocks noGrp="1"/>
          </p:cNvSpPr>
          <p:nvPr>
            <p:ph type="sldNum" idx="12"/>
          </p:nvPr>
        </p:nvSpPr>
        <p:spPr>
          <a:xfrm>
            <a:off x="11268600" y="6588000"/>
            <a:ext cx="427500" cy="1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  <p:sp>
        <p:nvSpPr>
          <p:cNvPr id="203" name="Google Shape;203;g27985ed5e84_0_29"/>
          <p:cNvSpPr/>
          <p:nvPr/>
        </p:nvSpPr>
        <p:spPr>
          <a:xfrm>
            <a:off x="5136375" y="950175"/>
            <a:ext cx="2918400" cy="590400"/>
          </a:xfrm>
          <a:prstGeom prst="chevron">
            <a:avLst>
              <a:gd name="adj" fmla="val 25556"/>
            </a:avLst>
          </a:prstGeom>
          <a:solidFill>
            <a:srgbClr val="93C47D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Docenti Organizzazione</a:t>
            </a:r>
            <a:endParaRPr sz="14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         interna</a:t>
            </a: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4" name="Google Shape;204;g27985ed5e84_0_29"/>
          <p:cNvSpPr/>
          <p:nvPr/>
        </p:nvSpPr>
        <p:spPr>
          <a:xfrm>
            <a:off x="1903550" y="1604850"/>
            <a:ext cx="3036600" cy="45174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07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Commissione o</a:t>
            </a: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rario/sostituz</a:t>
            </a: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ioni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Borgarello/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(I):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Balbis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(P): </a:t>
            </a:r>
            <a:b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Parato: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Pellico: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Matteotti: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supporto sostituzioni e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futuro orario: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INVALSI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Coordinatore: </a:t>
            </a:r>
            <a:endParaRPr sz="1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Balbis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Parato: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Pellico: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Matteotti: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012169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07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000"/>
              <a:buFont typeface="Arial"/>
              <a:buChar char="•"/>
            </a:pPr>
            <a:endParaRPr sz="10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12169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000" b="1" i="0" u="none" strike="noStrike" cap="none" dirty="0">
              <a:solidFill>
                <a:srgbClr val="01216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5" name="Google Shape;205;g27985ed5e84_0_29"/>
          <p:cNvSpPr/>
          <p:nvPr/>
        </p:nvSpPr>
        <p:spPr>
          <a:xfrm>
            <a:off x="8096475" y="1604850"/>
            <a:ext cx="3089400" cy="45174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Prestito device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Primaria: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Secondaria: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Prestito libri</a:t>
            </a:r>
            <a:endParaRPr sz="1200" b="1" i="0" u="sng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Secondaria: </a:t>
            </a: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Commissione elettorale</a:t>
            </a:r>
            <a:endParaRPr sz="1200" b="1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Coordinatore Primaria: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Coordinatore Secondaria: 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Borgarello: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Balbis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(I): 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Balbis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12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(P):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Parato: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Pellico: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Matteotti: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6" name="Google Shape;206;g27985ed5e84_0_29"/>
          <p:cNvSpPr/>
          <p:nvPr/>
        </p:nvSpPr>
        <p:spPr>
          <a:xfrm>
            <a:off x="5219500" y="2825200"/>
            <a:ext cx="2597700" cy="23649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155C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2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Commissione mensa</a:t>
            </a:r>
            <a:r>
              <a:rPr lang="it-IT" sz="12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Coordinatore: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Matteotti: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Balbis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Borgarello: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it-IT" sz="12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Fioccardo</a:t>
            </a: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Parato: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Pellico: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Pellico: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Matteotti: </a:t>
            </a: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200" b="1" dirty="0">
              <a:solidFill>
                <a:srgbClr val="1C458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rganico">
  <a:themeElements>
    <a:clrScheme name="Organico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580</Words>
  <Application>Microsoft Office PowerPoint</Application>
  <PresentationFormat>Widescreen</PresentationFormat>
  <Paragraphs>262</Paragraphs>
  <Slides>7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Verdana</vt:lpstr>
      <vt:lpstr>Arial</vt:lpstr>
      <vt:lpstr>Garamond</vt:lpstr>
      <vt:lpstr>Merriweather Sans</vt:lpstr>
      <vt:lpstr>Noto Sans Symbols</vt:lpstr>
      <vt:lpstr>Organico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LAVAZZA</dc:creator>
  <cp:lastModifiedBy>Laura Calderazzo</cp:lastModifiedBy>
  <cp:revision>2</cp:revision>
  <dcterms:created xsi:type="dcterms:W3CDTF">2021-07-05T16:36:05Z</dcterms:created>
  <dcterms:modified xsi:type="dcterms:W3CDTF">2024-11-25T14:58:21Z</dcterms:modified>
</cp:coreProperties>
</file>