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88163" cy="10018713"/>
  <p:embeddedFontLst>
    <p:embeddedFont>
      <p:font typeface="Garamond" panose="02020404030301010803" pitchFamily="18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fDmRwvIuJGDI9eAWIa7IRONOO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8250" y="751400"/>
            <a:ext cx="4592325" cy="375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5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5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985ed5e84_0_17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g27985ed5e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698e20a99_0_1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g2f698e20a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985ed5e84_0_61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27985ed5e8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5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985ed5e84_0_43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g27985ed5e8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985ed5e84_0_29:notes"/>
          <p:cNvSpPr txBox="1">
            <a:spLocks noGrp="1"/>
          </p:cNvSpPr>
          <p:nvPr>
            <p:ph type="body" idx="1"/>
          </p:nvPr>
        </p:nvSpPr>
        <p:spPr>
          <a:xfrm>
            <a:off x="688800" y="4758875"/>
            <a:ext cx="5510400" cy="4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g27985ed5e8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S_levels">
  <p:cSld name="TEXTS_level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720001" y="205401"/>
            <a:ext cx="8074044" cy="32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30"/>
              <a:buNone/>
              <a:defRPr sz="2200" b="1" i="0" u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2"/>
          </p:nvPr>
        </p:nvSpPr>
        <p:spPr>
          <a:xfrm>
            <a:off x="720000" y="1260000"/>
            <a:ext cx="10726933" cy="4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6576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SzPts val="2160"/>
              <a:buFont typeface="Noto Sans Symbols"/>
              <a:buChar char="▪"/>
              <a:defRPr sz="1800">
                <a:solidFill>
                  <a:schemeClr val="accent2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●"/>
              <a:defRPr sz="1600">
                <a:solidFill>
                  <a:schemeClr val="accent2"/>
                </a:solidFill>
              </a:defRPr>
            </a:lvl2pPr>
            <a:lvl3pPr marL="1371600" lvl="2" indent="-29083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80"/>
              <a:buFont typeface="Merriweather Sans"/>
              <a:buChar char="▲"/>
              <a:defRPr sz="1400">
                <a:solidFill>
                  <a:schemeClr val="accent2"/>
                </a:solidFill>
              </a:defRPr>
            </a:lvl3pPr>
            <a:lvl4pPr marL="1828800" lvl="3" indent="-3124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20"/>
              <a:buFont typeface="Arial"/>
              <a:buChar char="□"/>
              <a:defRPr sz="1200">
                <a:solidFill>
                  <a:schemeClr val="accent2"/>
                </a:solidFill>
              </a:defRPr>
            </a:lvl4pPr>
            <a:lvl5pPr marL="2286000" lvl="4" indent="-3276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60"/>
              <a:buFont typeface="Arial"/>
              <a:buChar char="○"/>
              <a:defRPr sz="1200">
                <a:solidFill>
                  <a:schemeClr val="accent2"/>
                </a:solidFill>
              </a:defRPr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04" name="Google Shape;104;p27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2" name="Google Shape;112;p2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8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2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8" name="Google Shape;128;p30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0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3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38" name="Google Shape;138;p31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45" name="Google Shape;145;p3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52" name="Google Shape;152;p33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7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4" name="Google Shape;24;p17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17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" name="Google Shape;26;p17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17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17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33" name="Google Shape;33;p17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1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47" name="Google Shape;47;p19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2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65" name="Google Shape;65;p2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71" name="Google Shape;71;p2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83" name="Google Shape;83;p24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5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15" descr="HD-PanelContent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15" descr="HDRibbonContent-UniformTrim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5" descr="HDRibbonContent-UniformTrim.png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 txBox="1">
            <a:spLocks noGrp="1"/>
          </p:cNvSpPr>
          <p:nvPr>
            <p:ph type="body" idx="1"/>
          </p:nvPr>
        </p:nvSpPr>
        <p:spPr>
          <a:xfrm>
            <a:off x="1555650" y="1265825"/>
            <a:ext cx="9080700" cy="2396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ISTITUTO COMPRENSIVO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Matteotti Pellico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a.s. 2024-2025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endParaRPr sz="20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</a:pPr>
            <a:r>
              <a:rPr lang="it-IT" sz="2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FUNZIONIGRAMMA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5060"/>
              <a:buNone/>
            </a:pPr>
            <a:endParaRPr sz="4400">
              <a:solidFill>
                <a:schemeClr val="dk2"/>
              </a:solidFill>
            </a:endParaRPr>
          </a:p>
        </p:txBody>
      </p:sp>
      <p:sp>
        <p:nvSpPr>
          <p:cNvPr id="158" name="Google Shape;158;p1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985ed5e84_0_17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64" name="Google Shape;164;g27985ed5e84_0_17"/>
          <p:cNvSpPr/>
          <p:nvPr/>
        </p:nvSpPr>
        <p:spPr>
          <a:xfrm>
            <a:off x="1523625" y="2817775"/>
            <a:ext cx="8857200" cy="2898900"/>
          </a:xfrm>
          <a:prstGeom prst="roundRect">
            <a:avLst>
              <a:gd name="adj" fmla="val 16667"/>
            </a:avLst>
          </a:prstGeom>
          <a:solidFill>
            <a:srgbClr val="D5E49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PRIMA COLLABORATRICE DS: </a:t>
            </a:r>
            <a:r>
              <a:rPr lang="it-IT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P.DI STEFANO</a:t>
            </a:r>
            <a:endParaRPr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SECONDA COLLABORATRICE DS: </a:t>
            </a:r>
            <a:r>
              <a:rPr lang="it-IT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M.SORRENTINO</a:t>
            </a:r>
            <a:endParaRPr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COORDINATRICE REFERENTI DI PLESSO: </a:t>
            </a:r>
            <a:r>
              <a:rPr lang="it-IT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R. STRUZZI</a:t>
            </a:r>
            <a:endParaRPr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COORDINATRICE INFANZIA: </a:t>
            </a:r>
            <a:r>
              <a:rPr lang="it-IT" sz="140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M. CAPUZZO </a:t>
            </a:r>
            <a:endParaRPr sz="14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STAFF di Dirigenza: </a:t>
            </a:r>
            <a:r>
              <a:rPr lang="it-IT" sz="140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M.CAPUZZO, P.DI STEFANO, E</a:t>
            </a:r>
            <a:r>
              <a:rPr lang="it-IT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it-IT" sz="140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GIANNICO, M.SORRENTINO,</a:t>
            </a:r>
            <a:endParaRPr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</a:t>
            </a:r>
            <a:r>
              <a:rPr lang="it-IT" sz="140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R.STRUZZI, L.V</a:t>
            </a:r>
            <a:r>
              <a:rPr lang="it-IT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r>
              <a:rPr lang="it-IT" sz="140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GLIA</a:t>
            </a:r>
            <a:endParaRPr sz="14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1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STAFF di Dirigenza ALLARGATO: </a:t>
            </a:r>
            <a:r>
              <a:rPr lang="it-IT" sz="140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STAFF, FIGURE STRUMENTALI, REFERENTI</a:t>
            </a:r>
            <a:r>
              <a:rPr lang="it-IT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40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PLESS</a:t>
            </a:r>
            <a:r>
              <a:rPr lang="it-IT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</a:t>
            </a:r>
            <a:endParaRPr sz="14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g27985ed5e84_0_17"/>
          <p:cNvSpPr/>
          <p:nvPr/>
        </p:nvSpPr>
        <p:spPr>
          <a:xfrm>
            <a:off x="1523625" y="949450"/>
            <a:ext cx="8857200" cy="1764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b="1" i="1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</a:t>
            </a:r>
            <a:r>
              <a:rPr lang="it-IT" sz="1400" b="1" i="1" u="none" strike="noStrike" cap="none">
                <a:solidFill>
                  <a:srgbClr val="1C4587"/>
                </a:solidFill>
                <a:latin typeface="Verdana"/>
                <a:ea typeface="Verdana"/>
                <a:cs typeface="Verdana"/>
                <a:sym typeface="Verdana"/>
              </a:rPr>
              <a:t>        </a:t>
            </a:r>
            <a:endParaRPr sz="1400" i="0" u="none" strike="noStrike" cap="none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400" b="1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DIRIGENTE: VERONICA ANCONA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698e20a99_0_1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171" name="Google Shape;171;g2f698e20a99_0_1"/>
          <p:cNvSpPr/>
          <p:nvPr/>
        </p:nvSpPr>
        <p:spPr>
          <a:xfrm>
            <a:off x="4495125" y="660800"/>
            <a:ext cx="2688000" cy="5862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FUNZIONI STRUMENTALI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g2f698e20a99_0_1"/>
          <p:cNvSpPr/>
          <p:nvPr/>
        </p:nvSpPr>
        <p:spPr>
          <a:xfrm>
            <a:off x="4139625" y="1394025"/>
            <a:ext cx="3399000" cy="47475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u="sng"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u="sng"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</a:t>
            </a:r>
            <a:r>
              <a:rPr lang="it-IT" sz="1200" b="1" i="0" u="sng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ntinuità / progettazione verticale</a:t>
            </a:r>
            <a:endParaRPr sz="1200" b="1" i="0" u="sng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Infanzia</a:t>
            </a:r>
            <a:r>
              <a:rPr lang="it-IT" sz="1200" b="1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: </a:t>
            </a:r>
            <a:endParaRPr sz="1200" i="1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Primaria:</a:t>
            </a:r>
            <a:r>
              <a:rPr lang="it-IT" sz="1200" b="1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Secondaria:</a:t>
            </a:r>
            <a:endParaRPr sz="1200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Orientamento</a:t>
            </a:r>
            <a:endParaRPr sz="1200" b="1" i="0" u="sng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Secondaria:</a:t>
            </a:r>
            <a:endParaRPr sz="1200" i="1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               </a:t>
            </a:r>
            <a:endParaRPr sz="1200" b="1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PTOF, RAV, Regolamenti</a:t>
            </a:r>
            <a:endParaRPr sz="1200" b="1" i="0" u="sng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Infanzia: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Primaria: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Secondaria: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Inclusione</a:t>
            </a:r>
            <a:endParaRPr sz="1200" b="1" u="sng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u="sng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Coordinatrice Primaria:</a:t>
            </a:r>
            <a:endParaRPr sz="1200" b="1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. Coordinatrice Sec.:</a:t>
            </a:r>
            <a:endParaRPr sz="1200" b="1" u="sng" dirty="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u="sng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985ed5e84_0_61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78" name="Google Shape;178;g27985ed5e84_0_61"/>
          <p:cNvSpPr/>
          <p:nvPr/>
        </p:nvSpPr>
        <p:spPr>
          <a:xfrm>
            <a:off x="4216475" y="1378450"/>
            <a:ext cx="3399000" cy="48474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alunni con disabilità</a:t>
            </a: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Infanzia: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Primaria: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alunni BES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Primaria: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Secondaria: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Plusdotazione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Referente alunni: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Intercultura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Primaria: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" name="Google Shape;179;g27985ed5e84_0_61"/>
          <p:cNvSpPr/>
          <p:nvPr/>
        </p:nvSpPr>
        <p:spPr>
          <a:xfrm>
            <a:off x="4467575" y="690725"/>
            <a:ext cx="2688000" cy="5862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SOTTOCOMMISSIONE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FS INCLUSIONE</a:t>
            </a:r>
            <a:endParaRPr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4321099" y="908025"/>
            <a:ext cx="2482500" cy="5784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DOCENTI REFERENTI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4120400" y="1797075"/>
            <a:ext cx="2883900" cy="39138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u="sng" dirty="0">
              <a:solidFill>
                <a:srgbClr val="1D4B3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u="sng" dirty="0">
              <a:solidFill>
                <a:srgbClr val="1D4B3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Coordinatori classe </a:t>
            </a: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Secondaria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(25 classi) </a:t>
            </a:r>
            <a:r>
              <a:rPr lang="it-IT" sz="12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vd</a:t>
            </a:r>
            <a:r>
              <a:rPr lang="it-IT" sz="12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elenco allegato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u="sng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Refernti</a:t>
            </a: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Dipartimenti </a:t>
            </a: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Secondaria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Lettere, IRC: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Matematica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Tecnologia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2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Lingue straniere: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Ed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motori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Ed. artistica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Ed. musicale: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Sostegno: </a:t>
            </a:r>
            <a:endParaRPr sz="12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7441100" y="1535075"/>
            <a:ext cx="3171600" cy="41757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dirty="0">
              <a:solidFill>
                <a:schemeClr val="accent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u="sng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</a:t>
            </a: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Dipartimenti verticali (</a:t>
            </a: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tutti gli ordini)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Coordinatore: </a:t>
            </a:r>
            <a:endParaRPr sz="12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Infanzia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Lettere: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Lingue straniere: </a:t>
            </a:r>
            <a:endParaRPr sz="12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2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Matematica, Scienze, Tecnologia: 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2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Sostegno: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IRC: </a:t>
            </a:r>
            <a:endParaRPr sz="12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Ed. Artistica,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Ed.Musicale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Motori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it-IT" sz="12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Referente USCOT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infanzia-primaria:</a:t>
            </a:r>
            <a:endParaRPr sz="1200" i="1" dirty="0">
              <a:solidFill>
                <a:srgbClr val="0B539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sng" strike="noStrike" cap="none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985ed5e84_0_43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194" name="Google Shape;194;g27985ed5e84_0_43"/>
          <p:cNvSpPr/>
          <p:nvPr/>
        </p:nvSpPr>
        <p:spPr>
          <a:xfrm>
            <a:off x="861700" y="782000"/>
            <a:ext cx="3723600" cy="5308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u="sng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u="sng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Commissione </a:t>
            </a:r>
            <a:r>
              <a:rPr lang="it-IT" sz="1200" b="1" u="sng" dirty="0" err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f</a:t>
            </a:r>
            <a:r>
              <a:rPr lang="it-IT" sz="1200" b="1" i="0" u="sng" strike="noStrike" cap="none" dirty="0" err="1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ormaz</a:t>
            </a:r>
            <a:r>
              <a:rPr lang="it-IT" sz="1200" b="1" i="0" u="sng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sezioni/classi</a:t>
            </a:r>
            <a:endParaRPr sz="1200" b="1" i="0" u="sng" strike="noStrike" cap="none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u="sng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prime infanzia-primaria</a:t>
            </a:r>
            <a:endParaRPr sz="1200" b="1" u="sng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Infanzia</a:t>
            </a:r>
            <a:r>
              <a:rPr lang="it-IT" sz="1200" b="1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sz="1200" i="1" u="none" strike="noStrike" cap="none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Parato:</a:t>
            </a:r>
            <a:r>
              <a:rPr lang="it-IT" sz="1200" i="1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i="1" u="none" strike="noStrike" cap="none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Pellico:</a:t>
            </a:r>
            <a:endParaRPr sz="1200" i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i="1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200" i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Matteotti: </a:t>
            </a:r>
            <a:endParaRPr sz="1200" i="1" u="none" strike="noStrike" cap="none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i="1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200" i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u="sng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Commissione c</a:t>
            </a:r>
            <a:r>
              <a:rPr lang="it-IT" sz="1200" b="1" i="0" u="sng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riteri </a:t>
            </a:r>
            <a:r>
              <a:rPr lang="it-IT" sz="1200" b="1" u="sng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it-IT" sz="1200" b="1" i="0" u="sng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alutazione</a:t>
            </a:r>
            <a:endParaRPr sz="1200" b="1" i="0" u="sng" strike="noStrike" cap="none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Infanzia: </a:t>
            </a:r>
            <a:endParaRPr sz="1200" i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Primaria: </a:t>
            </a:r>
            <a:endParaRPr sz="1200" i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Secondaria: </a:t>
            </a:r>
            <a:endParaRPr sz="1200" i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i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sng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Certificazioni</a:t>
            </a:r>
            <a:r>
              <a:rPr lang="it-IT" sz="1200" b="1" u="sng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lingue straniere</a:t>
            </a:r>
            <a:r>
              <a:rPr lang="it-IT" sz="1200" b="1" i="0" u="sng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(S)</a:t>
            </a:r>
            <a:endParaRPr sz="1200" b="1" i="0" u="sng" strike="noStrike" cap="none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u="sng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Francese</a:t>
            </a:r>
            <a:r>
              <a:rPr lang="it-IT" sz="1200" b="1" i="0" u="none" strike="noStrike" cap="none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sz="1200" i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u="sng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Bullismo/cyberbullismo</a:t>
            </a:r>
            <a:endParaRPr sz="1200" b="1" u="sng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u="sng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Primaria:</a:t>
            </a:r>
            <a:r>
              <a:rPr lang="it-IT" sz="1200" i="1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i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. Secondaria: </a:t>
            </a:r>
            <a:endParaRPr sz="1200" i="1" dirty="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g27985ed5e84_0_43"/>
          <p:cNvSpPr/>
          <p:nvPr/>
        </p:nvSpPr>
        <p:spPr>
          <a:xfrm>
            <a:off x="4700725" y="1485225"/>
            <a:ext cx="3006900" cy="45543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u="sng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Team Digitale</a:t>
            </a: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Animatore 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it-IT" sz="1200" b="1" i="0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igitale: </a:t>
            </a:r>
            <a:endParaRPr sz="1200" i="1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Responsabile tecnico alla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didattica digitale: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Responsabili: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- Sito: </a:t>
            </a: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- 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Firma Digitale e Cloud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segreteria: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- registro elettronico: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- Unica: </a:t>
            </a:r>
            <a:r>
              <a:rPr lang="it-IT" sz="12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- G SUITE: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sistema Integrato </a:t>
            </a: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0-6:</a:t>
            </a: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Infanzia: </a:t>
            </a:r>
            <a:endParaRPr sz="11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 dirty="0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endParaRPr sz="120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000" b="1" i="0" u="none" strike="noStrike" cap="none" dirty="0">
              <a:solidFill>
                <a:srgbClr val="22374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g27985ed5e84_0_43"/>
          <p:cNvSpPr/>
          <p:nvPr/>
        </p:nvSpPr>
        <p:spPr>
          <a:xfrm>
            <a:off x="4993075" y="782000"/>
            <a:ext cx="2422200" cy="5538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Docenti Referenti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7985ed5e84_0_43"/>
          <p:cNvSpPr/>
          <p:nvPr/>
        </p:nvSpPr>
        <p:spPr>
          <a:xfrm>
            <a:off x="7953225" y="782000"/>
            <a:ext cx="3425400" cy="52575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Progetti</a:t>
            </a: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Infanzia: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Primaria: </a:t>
            </a:r>
            <a:r>
              <a:rPr lang="it-IT" sz="12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</a:t>
            </a:r>
            <a:endParaRPr sz="12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Referenti Viaggi di Istruzione/Uscite didattiche</a:t>
            </a: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Infanzia: </a:t>
            </a:r>
            <a:endParaRPr sz="11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Primaria:  </a:t>
            </a: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it-IT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</a:t>
            </a:r>
            <a:r>
              <a:rPr lang="it-IT" sz="11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1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valutazione Docenti anno prova</a:t>
            </a: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Primaria: </a:t>
            </a:r>
            <a:endParaRPr sz="11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</a:t>
            </a:r>
            <a:endParaRPr sz="11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</a:t>
            </a:r>
            <a:endParaRPr sz="11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1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Sostituto: </a:t>
            </a:r>
            <a:endParaRPr sz="1100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Tutor Docenti anno prova </a:t>
            </a: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 dirty="0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000" b="1" i="0" u="none" strike="noStrike" cap="none" dirty="0">
              <a:solidFill>
                <a:srgbClr val="22374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985ed5e84_0_29"/>
          <p:cNvSpPr txBox="1">
            <a:spLocks noGrp="1"/>
          </p:cNvSpPr>
          <p:nvPr>
            <p:ph type="sldNum" idx="12"/>
          </p:nvPr>
        </p:nvSpPr>
        <p:spPr>
          <a:xfrm>
            <a:off x="11268600" y="6588000"/>
            <a:ext cx="427500" cy="1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203" name="Google Shape;203;g27985ed5e84_0_29"/>
          <p:cNvSpPr/>
          <p:nvPr/>
        </p:nvSpPr>
        <p:spPr>
          <a:xfrm>
            <a:off x="5136375" y="950175"/>
            <a:ext cx="2918400" cy="590400"/>
          </a:xfrm>
          <a:prstGeom prst="chevron">
            <a:avLst>
              <a:gd name="adj" fmla="val 25556"/>
            </a:avLst>
          </a:prstGeom>
          <a:solidFill>
            <a:srgbClr val="93C47D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Docenti Organizzazione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interna</a:t>
            </a: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g27985ed5e84_0_29"/>
          <p:cNvSpPr/>
          <p:nvPr/>
        </p:nvSpPr>
        <p:spPr>
          <a:xfrm>
            <a:off x="1903550" y="1604850"/>
            <a:ext cx="3036600" cy="45174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o</a:t>
            </a: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rario/sostituz</a:t>
            </a: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ioni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Borgarello/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Fioccardo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(I):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Balbis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Fioccardo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(P): </a:t>
            </a:r>
            <a:b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supporto sostituzioni e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futuro orario: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INVALSI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Coordinatore: </a:t>
            </a:r>
            <a:endParaRPr sz="1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Balbis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 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Fioccardo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rgbClr val="01216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i="0" u="none" strike="noStrike" cap="none" dirty="0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169"/>
              </a:buClr>
              <a:buSzPts val="1000"/>
              <a:buFont typeface="Arial"/>
              <a:buChar char="•"/>
            </a:pPr>
            <a:endParaRPr sz="1000" b="1" i="0" u="none" strike="noStrike" cap="none" dirty="0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000" b="1" i="0" u="none" strike="noStrike" cap="none" dirty="0">
                <a:solidFill>
                  <a:srgbClr val="01216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000" b="1" i="0" u="none" strike="noStrike" cap="none" dirty="0">
              <a:solidFill>
                <a:srgbClr val="01216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g27985ed5e84_0_29"/>
          <p:cNvSpPr/>
          <p:nvPr/>
        </p:nvSpPr>
        <p:spPr>
          <a:xfrm>
            <a:off x="8096475" y="1604850"/>
            <a:ext cx="3089400" cy="45174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Prestito device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Primaria: 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Secondaria: 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Prestito libri</a:t>
            </a:r>
            <a:endParaRPr sz="1200" b="1" i="0" u="sng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Secondaria: </a:t>
            </a: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u="sng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elettorale</a:t>
            </a:r>
            <a:endParaRPr sz="1200" b="1" u="sng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 Primaria: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 Secondaria: 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Borgarello: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Balbis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Fioccardo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(I): 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Balbis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t-IT" sz="12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Fioccardo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(P):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g27985ed5e84_0_29"/>
          <p:cNvSpPr/>
          <p:nvPr/>
        </p:nvSpPr>
        <p:spPr>
          <a:xfrm>
            <a:off x="5219500" y="2825200"/>
            <a:ext cx="2597700" cy="236490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it-IT" sz="1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Commissione mensa</a:t>
            </a:r>
            <a:r>
              <a:rPr lang="it-IT" sz="1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Coordinatore: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Balbis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Borgarello: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it-IT" sz="12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Fioccardo</a:t>
            </a: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Parato: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Pellico: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Matteotti: </a:t>
            </a: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200" b="1" dirty="0">
              <a:solidFill>
                <a:srgbClr val="1C45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580</Words>
  <Application>Microsoft Office PowerPoint</Application>
  <PresentationFormat>Widescreen</PresentationFormat>
  <Paragraphs>262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Verdana</vt:lpstr>
      <vt:lpstr>Arial</vt:lpstr>
      <vt:lpstr>Garamond</vt:lpstr>
      <vt:lpstr>Merriweather Sans</vt:lpstr>
      <vt:lpstr>Noto Sans Symbols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LAVAZZA</dc:creator>
  <cp:lastModifiedBy>Laura Calderazzo</cp:lastModifiedBy>
  <cp:revision>2</cp:revision>
  <dcterms:created xsi:type="dcterms:W3CDTF">2021-07-05T16:36:05Z</dcterms:created>
  <dcterms:modified xsi:type="dcterms:W3CDTF">2024-11-25T14:58:21Z</dcterms:modified>
</cp:coreProperties>
</file>