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metadata" ContentType="application/binary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88163" cy="10018713"/>
  <p:embeddedFontLst>
    <p:embeddedFont>
      <p:font typeface="Verdana" pitchFamily="34" charset="0"/>
      <p:regular r:id="rId11"/>
      <p:bold r:id="rId12"/>
      <p:italic r:id="rId13"/>
      <p:boldItalic r:id="rId14"/>
    </p:embeddedFont>
    <p:embeddedFont>
      <p:font typeface="Garamond" pitchFamily="18" charset="0"/>
      <p:regular r:id="rId15"/>
      <p:bold r:id="rId16"/>
      <p: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9" roundtripDataSignature="AMtx7mgdCt/tkQm7lTGA/K1sLmOf494s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8250" y="751400"/>
            <a:ext cx="4592325" cy="375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5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:notes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5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5" name="Google Shape;15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7985ed5e84_0_17:notes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4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1" name="Google Shape;161;g27985ed5e8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7a208c82a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g37a208c82a8_0_10:notes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4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f698e20a99_0_1:notes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4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6" name="Google Shape;176;g2f698e20a9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7a2493a156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g37a2493a156_2_0:notes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4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:notes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5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9" name="Google Shape;18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7985ed5e84_0_43:notes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4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8" name="Google Shape;198;g27985ed5e84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7985ed5e84_0_29:notes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4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7" name="Google Shape;207;g27985ed5e84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S_levels">
  <p:cSld name="TEXTS_level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 txBox="1">
            <a:spLocks noGrp="1"/>
          </p:cNvSpPr>
          <p:nvPr>
            <p:ph type="body" idx="1"/>
          </p:nvPr>
        </p:nvSpPr>
        <p:spPr>
          <a:xfrm>
            <a:off x="720001" y="205401"/>
            <a:ext cx="8074044" cy="32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30"/>
              <a:buNone/>
              <a:defRPr sz="2200" b="1" i="0" u="none">
                <a:solidFill>
                  <a:schemeClr val="accen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11268600" y="6588000"/>
            <a:ext cx="427411" cy="19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body" idx="2"/>
          </p:nvPr>
        </p:nvSpPr>
        <p:spPr>
          <a:xfrm>
            <a:off x="720000" y="1260000"/>
            <a:ext cx="10726933" cy="49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65760" algn="l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  <a:buSzPts val="2160"/>
              <a:buFont typeface="Noto Sans Symbols"/>
              <a:buChar char="▪"/>
              <a:defRPr sz="1800">
                <a:solidFill>
                  <a:schemeClr val="accent2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Arial"/>
              <a:buChar char="●"/>
              <a:defRPr sz="1600">
                <a:solidFill>
                  <a:schemeClr val="accent2"/>
                </a:solidFill>
              </a:defRPr>
            </a:lvl2pPr>
            <a:lvl3pPr marL="1371600" lvl="2" indent="-2908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80"/>
              <a:buFont typeface="Merriweather Sans"/>
              <a:buChar char="▲"/>
              <a:defRPr sz="1400">
                <a:solidFill>
                  <a:schemeClr val="accent2"/>
                </a:solidFill>
              </a:defRPr>
            </a:lvl3pPr>
            <a:lvl4pPr marL="1828800" lvl="3" indent="-31241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20"/>
              <a:buFont typeface="Arial"/>
              <a:buChar char="□"/>
              <a:defRPr sz="1200">
                <a:solidFill>
                  <a:schemeClr val="accent2"/>
                </a:solidFill>
              </a:defRPr>
            </a:lvl4pPr>
            <a:lvl5pPr marL="2286000" lvl="4" indent="-3276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560"/>
              <a:buFont typeface="Arial"/>
              <a:buChar char="○"/>
              <a:defRPr sz="1200">
                <a:solidFill>
                  <a:schemeClr val="accent2"/>
                </a:solidFill>
              </a:defRPr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5"/>
          <p:cNvSpPr txBox="1"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aramond"/>
              <a:buNone/>
              <a:defRPr sz="28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5"/>
          <p:cNvSpPr>
            <a:spLocks noGrp="1"/>
          </p:cNvSpPr>
          <p:nvPr>
            <p:ph type="pic" idx="2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noFill/>
          <a:ln w="57150" cap="flat" cmpd="thickThin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7" name="Google Shape;87;p25"/>
          <p:cNvSpPr txBox="1">
            <a:spLocks noGrp="1"/>
          </p:cNvSpPr>
          <p:nvPr>
            <p:ph type="body" idx="1"/>
          </p:nvPr>
        </p:nvSpPr>
        <p:spPr>
          <a:xfrm>
            <a:off x="1295399" y="3255432"/>
            <a:ext cx="6241816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None/>
              <a:defRPr sz="18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>
            <a:endParaRPr/>
          </a:p>
        </p:txBody>
      </p:sp>
      <p:sp>
        <p:nvSpPr>
          <p:cNvPr id="88" name="Google Shape;88;p25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5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panoramica con didascalia">
  <p:cSld name="Immagine panoramica con didascalia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6"/>
          <p:cNvSpPr txBox="1"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6"/>
          <p:cNvSpPr>
            <a:spLocks noGrp="1"/>
          </p:cNvSpPr>
          <p:nvPr>
            <p:ph type="pic" idx="2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noFill/>
          <a:ln w="57150" cap="flat" cmpd="thickThin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4" name="Google Shape;94;p26"/>
          <p:cNvSpPr txBox="1">
            <a:spLocks noGrp="1"/>
          </p:cNvSpPr>
          <p:nvPr>
            <p:ph type="body" idx="1"/>
          </p:nvPr>
        </p:nvSpPr>
        <p:spPr>
          <a:xfrm>
            <a:off x="1295401" y="5382153"/>
            <a:ext cx="9609666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61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>
            <a:endParaRPr/>
          </a:p>
        </p:txBody>
      </p:sp>
      <p:sp>
        <p:nvSpPr>
          <p:cNvPr id="95" name="Google Shape;95;p26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6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6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sottotitolo">
  <p:cSld name="Titolo e sottotitolo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7"/>
          <p:cNvSpPr txBox="1"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sz="32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7"/>
          <p:cNvSpPr txBox="1"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27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7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7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cxnSp>
        <p:nvCxnSpPr>
          <p:cNvPr id="104" name="Google Shape;104;p27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zione con didascalia">
  <p:cSld name="Citazione con didascalia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8"/>
          <p:cNvSpPr txBox="1"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sz="3200" b="0" cap="none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8"/>
          <p:cNvSpPr txBox="1">
            <a:spLocks noGrp="1"/>
          </p:cNvSpPr>
          <p:nvPr>
            <p:ph type="body" idx="1"/>
          </p:nvPr>
        </p:nvSpPr>
        <p:spPr>
          <a:xfrm>
            <a:off x="1674812" y="3352800"/>
            <a:ext cx="8839202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300"/>
              <a:buFont typeface="Garamond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Font typeface="Garamond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Font typeface="Garamond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Font typeface="Garamond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Font typeface="Garamond"/>
              <a:buNone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8"/>
          <p:cNvSpPr txBox="1">
            <a:spLocks noGrp="1"/>
          </p:cNvSpPr>
          <p:nvPr>
            <p:ph type="body" idx="2"/>
          </p:nvPr>
        </p:nvSpPr>
        <p:spPr>
          <a:xfrm>
            <a:off x="1295401" y="4343399"/>
            <a:ext cx="9609666" cy="153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28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8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8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112" name="Google Shape;112;p28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it-IT" sz="8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8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it-IT" sz="8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4" name="Google Shape;114;p28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">
  <p:cSld name="Scheda nom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9"/>
          <p:cNvSpPr txBox="1"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sz="32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9"/>
          <p:cNvSpPr txBox="1"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 citazione">
  <p:cSld name="Scheda nome citazione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0"/>
          <p:cNvSpPr txBox="1"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sz="3200" b="0" cap="none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30"/>
          <p:cNvSpPr txBox="1">
            <a:spLocks noGrp="1"/>
          </p:cNvSpPr>
          <p:nvPr>
            <p:ph type="body" idx="1"/>
          </p:nvPr>
        </p:nvSpPr>
        <p:spPr>
          <a:xfrm>
            <a:off x="1295401" y="3639312"/>
            <a:ext cx="9609668" cy="886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30"/>
          <p:cNvSpPr txBox="1">
            <a:spLocks noGrp="1"/>
          </p:cNvSpPr>
          <p:nvPr>
            <p:ph type="body" idx="2"/>
          </p:nvPr>
        </p:nvSpPr>
        <p:spPr>
          <a:xfrm>
            <a:off x="1295401" y="4529667"/>
            <a:ext cx="9609668" cy="1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128" name="Google Shape;128;p30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it-IT" sz="8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0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it-IT" sz="8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0" name="Google Shape;130;p30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o o falso">
  <p:cSld name="Vero o falso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1"/>
          <p:cNvSpPr txBox="1"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1"/>
          <p:cNvSpPr txBox="1">
            <a:spLocks noGrp="1"/>
          </p:cNvSpPr>
          <p:nvPr>
            <p:ph type="body" idx="1"/>
          </p:nvPr>
        </p:nvSpPr>
        <p:spPr>
          <a:xfrm>
            <a:off x="1295401" y="3630168"/>
            <a:ext cx="9609668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20"/>
              <a:buNone/>
              <a:defRPr sz="2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31"/>
          <p:cNvSpPr txBox="1">
            <a:spLocks noGrp="1"/>
          </p:cNvSpPr>
          <p:nvPr>
            <p:ph type="body" idx="2"/>
          </p:nvPr>
        </p:nvSpPr>
        <p:spPr>
          <a:xfrm>
            <a:off x="1295400" y="4470399"/>
            <a:ext cx="9609670" cy="140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cxnSp>
        <p:nvCxnSpPr>
          <p:cNvPr id="138" name="Google Shape;138;p31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2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1"/>
          </p:nvPr>
        </p:nvSpPr>
        <p:spPr>
          <a:xfrm rot="5400000">
            <a:off x="4436531" y="-584198"/>
            <a:ext cx="3318936" cy="9601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2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2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cxnSp>
        <p:nvCxnSpPr>
          <p:cNvPr id="145" name="Google Shape;145;p32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3"/>
          <p:cNvSpPr txBox="1">
            <a:spLocks noGrp="1"/>
          </p:cNvSpPr>
          <p:nvPr>
            <p:ph type="title"/>
          </p:nvPr>
        </p:nvSpPr>
        <p:spPr>
          <a:xfrm rot="5400000">
            <a:off x="7497936" y="2483551"/>
            <a:ext cx="4893735" cy="1890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 rot="5400000">
            <a:off x="2565043" y="-287514"/>
            <a:ext cx="4893734" cy="743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cxnSp>
        <p:nvCxnSpPr>
          <p:cNvPr id="152" name="Google Shape;152;p33"/>
          <p:cNvCxnSpPr/>
          <p:nvPr/>
        </p:nvCxnSpPr>
        <p:spPr>
          <a:xfrm>
            <a:off x="8863890" y="990600"/>
            <a:ext cx="0" cy="487680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titolo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17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24" name="Google Shape;24;p17" descr="HD-PanelTitleR1.png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Google Shape;25;p17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6" name="Google Shape;26;p17" descr="HDRibbonTitle-UniformTrim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;p17" descr="HDRibbonTitle-UniformTrim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" name="Google Shape;28;p17"/>
          <p:cNvSpPr txBox="1"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Garamond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415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dt" idx="10"/>
          </p:nvPr>
        </p:nvSpPr>
        <p:spPr>
          <a:xfrm>
            <a:off x="7983232" y="5037663"/>
            <a:ext cx="89746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ftr" idx="11"/>
          </p:nvPr>
        </p:nvSpPr>
        <p:spPr>
          <a:xfrm>
            <a:off x="2692397" y="5037663"/>
            <a:ext cx="5214635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sldNum" idx="12"/>
          </p:nvPr>
        </p:nvSpPr>
        <p:spPr>
          <a:xfrm>
            <a:off x="8956900" y="5037663"/>
            <a:ext cx="55116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cxnSp>
        <p:nvCxnSpPr>
          <p:cNvPr id="33" name="Google Shape;33;p17"/>
          <p:cNvCxnSpPr/>
          <p:nvPr/>
        </p:nvCxnSpPr>
        <p:spPr>
          <a:xfrm>
            <a:off x="2692399" y="3522131"/>
            <a:ext cx="681566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18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18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cxnSp>
        <p:nvCxnSpPr>
          <p:cNvPr id="47" name="Google Shape;47;p19"/>
          <p:cNvCxnSpPr/>
          <p:nvPr/>
        </p:nvCxnSpPr>
        <p:spPr>
          <a:xfrm>
            <a:off x="2012723" y="3710585"/>
            <a:ext cx="8163380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Google Shape;49;p20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body" idx="1"/>
          </p:nvPr>
        </p:nvSpPr>
        <p:spPr>
          <a:xfrm>
            <a:off x="1298448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body" idx="2"/>
          </p:nvPr>
        </p:nvSpPr>
        <p:spPr>
          <a:xfrm>
            <a:off x="6181344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0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0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1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SzPts val="3220"/>
              <a:buNone/>
              <a:defRPr sz="28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84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body" idx="2"/>
          </p:nvPr>
        </p:nvSpPr>
        <p:spPr>
          <a:xfrm>
            <a:off x="129540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body" idx="3"/>
          </p:nvPr>
        </p:nvSpPr>
        <p:spPr>
          <a:xfrm>
            <a:off x="618067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SzPts val="3220"/>
              <a:buNone/>
              <a:defRPr sz="28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84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4"/>
          </p:nvPr>
        </p:nvSpPr>
        <p:spPr>
          <a:xfrm>
            <a:off x="618067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cxnSp>
        <p:nvCxnSpPr>
          <p:cNvPr id="65" name="Google Shape;65;p21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2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2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cxnSp>
        <p:nvCxnSpPr>
          <p:cNvPr id="71" name="Google Shape;71;p22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3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4"/>
          <p:cNvSpPr txBox="1"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body" idx="1"/>
          </p:nvPr>
        </p:nvSpPr>
        <p:spPr>
          <a:xfrm>
            <a:off x="5418668" y="982131"/>
            <a:ext cx="5469466" cy="4893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body" idx="2"/>
          </p:nvPr>
        </p:nvSpPr>
        <p:spPr>
          <a:xfrm>
            <a:off x="1293811" y="3031065"/>
            <a:ext cx="3718455" cy="243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84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>
            <a:endParaRPr/>
          </a:p>
        </p:txBody>
      </p:sp>
      <p:sp>
        <p:nvSpPr>
          <p:cNvPr id="80" name="Google Shape;80;p24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4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cxnSp>
        <p:nvCxnSpPr>
          <p:cNvPr id="83" name="Google Shape;83;p24"/>
          <p:cNvCxnSpPr/>
          <p:nvPr/>
        </p:nvCxnSpPr>
        <p:spPr>
          <a:xfrm>
            <a:off x="1396169" y="2912533"/>
            <a:ext cx="35144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5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7" name="Google Shape;7;p15" descr="HD-PanelContent.png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8;p15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" name="Google Shape;9;p15" descr="HDRibbonContent-UniformTrim.png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10;p15" descr="HDRibbonContent-UniformTrim.png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Google Shape;11;p15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386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746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6004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4543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3083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3083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3083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3083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30834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"/>
          <p:cNvSpPr txBox="1">
            <a:spLocks noGrp="1"/>
          </p:cNvSpPr>
          <p:nvPr>
            <p:ph type="body" idx="1"/>
          </p:nvPr>
        </p:nvSpPr>
        <p:spPr>
          <a:xfrm>
            <a:off x="1555650" y="1265825"/>
            <a:ext cx="9080700" cy="23964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r>
              <a:rPr lang="it-IT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ISTITUTO COMPRENSIVO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r>
              <a:rPr lang="it-IT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Matteotti Pellico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r>
              <a:rPr lang="it-IT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a.s. 2025-2026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r>
              <a:rPr lang="it-IT" sz="20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  FUNZIONIGRAMMA</a:t>
            </a:r>
            <a:endParaRPr>
              <a:solidFill>
                <a:schemeClr val="dk2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5060"/>
              <a:buNone/>
            </a:pPr>
            <a:endParaRPr sz="4400">
              <a:solidFill>
                <a:schemeClr val="dk2"/>
              </a:solidFill>
            </a:endParaRPr>
          </a:p>
        </p:txBody>
      </p:sp>
      <p:sp>
        <p:nvSpPr>
          <p:cNvPr id="158" name="Google Shape;158;p1"/>
          <p:cNvSpPr txBox="1">
            <a:spLocks noGrp="1"/>
          </p:cNvSpPr>
          <p:nvPr>
            <p:ph type="sldNum" idx="12"/>
          </p:nvPr>
        </p:nvSpPr>
        <p:spPr>
          <a:xfrm>
            <a:off x="11268600" y="6588000"/>
            <a:ext cx="427411" cy="19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it-IT"/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800"/>
                <a:buNone/>
              </a:pPr>
              <a:t>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7985ed5e84_0_17"/>
          <p:cNvSpPr txBox="1">
            <a:spLocks noGrp="1"/>
          </p:cNvSpPr>
          <p:nvPr>
            <p:ph type="sldNum" idx="12"/>
          </p:nvPr>
        </p:nvSpPr>
        <p:spPr>
          <a:xfrm>
            <a:off x="11268600" y="6588000"/>
            <a:ext cx="427500" cy="1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it-IT"/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800"/>
                <a:buNone/>
              </a:pPr>
              <a:t>2</a:t>
            </a:fld>
            <a:endParaRPr/>
          </a:p>
        </p:txBody>
      </p:sp>
      <p:sp>
        <p:nvSpPr>
          <p:cNvPr id="164" name="Google Shape;164;g27985ed5e84_0_17"/>
          <p:cNvSpPr/>
          <p:nvPr/>
        </p:nvSpPr>
        <p:spPr>
          <a:xfrm>
            <a:off x="1523625" y="2817775"/>
            <a:ext cx="8857200" cy="2898900"/>
          </a:xfrm>
          <a:prstGeom prst="roundRect">
            <a:avLst>
              <a:gd name="adj" fmla="val 16667"/>
            </a:avLst>
          </a:prstGeom>
          <a:solidFill>
            <a:srgbClr val="D5E49A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PRIMA COLLABORATRICE DS: SILVIA CERRATO</a:t>
            </a:r>
            <a:endParaRPr sz="1400" b="0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it-IT" sz="14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SECONDA COLLABORATRICE DS: MARIA STELLA SORRENTINO</a:t>
            </a:r>
            <a:endParaRPr sz="14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it-IT" sz="14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COORDINATRICE INFANZIA: MIRIAM CAPUZZO</a:t>
            </a:r>
            <a:endParaRPr sz="14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1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FIGURE DI SISTEMA: collaboratori, coordinatrice infanzia, funzioni strumentali, supporto organizzativo, referenti di plesso.</a:t>
            </a:r>
            <a:endParaRPr sz="1400" b="0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5" name="Google Shape;165;g27985ed5e84_0_17"/>
          <p:cNvSpPr/>
          <p:nvPr/>
        </p:nvSpPr>
        <p:spPr>
          <a:xfrm>
            <a:off x="1523625" y="949450"/>
            <a:ext cx="8857200" cy="17646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1" i="1" u="none" strike="noStrike" cap="none">
                <a:solidFill>
                  <a:srgbClr val="1C4587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                     </a:t>
            </a:r>
            <a:endParaRPr sz="1400" b="0" i="0" u="none" strike="noStrike" cap="none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DIRIGENTE: VERONICA ANCONA</a:t>
            </a:r>
            <a:endParaRPr sz="14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7a208c82a8_0_10"/>
          <p:cNvSpPr txBox="1">
            <a:spLocks noGrp="1"/>
          </p:cNvSpPr>
          <p:nvPr>
            <p:ph type="body" idx="2"/>
          </p:nvPr>
        </p:nvSpPr>
        <p:spPr>
          <a:xfrm>
            <a:off x="720000" y="1260000"/>
            <a:ext cx="10726800" cy="49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  <a:buSzPts val="2160"/>
              <a:buNone/>
            </a:pPr>
            <a:endParaRPr dirty="0"/>
          </a:p>
        </p:txBody>
      </p:sp>
      <p:sp>
        <p:nvSpPr>
          <p:cNvPr id="172" name="Google Shape;172;g37a208c82a8_0_10"/>
          <p:cNvSpPr/>
          <p:nvPr/>
        </p:nvSpPr>
        <p:spPr>
          <a:xfrm>
            <a:off x="4495125" y="660800"/>
            <a:ext cx="2688000" cy="586200"/>
          </a:xfrm>
          <a:prstGeom prst="chevron">
            <a:avLst>
              <a:gd name="adj" fmla="val 25556"/>
            </a:avLst>
          </a:prstGeom>
          <a:solidFill>
            <a:srgbClr val="93C47D"/>
          </a:solidFill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FIGURE DI SISTEMA</a:t>
            </a:r>
            <a:endParaRPr sz="14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3" name="Google Shape;173;g37a208c82a8_0_10"/>
          <p:cNvSpPr/>
          <p:nvPr/>
        </p:nvSpPr>
        <p:spPr>
          <a:xfrm>
            <a:off x="4139625" y="1394025"/>
            <a:ext cx="3399000" cy="47475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sng" strike="noStrike" cap="none">
              <a:solidFill>
                <a:schemeClr val="dk1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sng" strike="noStrike" cap="none">
              <a:solidFill>
                <a:schemeClr val="dk1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sng" strike="noStrike" cap="none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600" b="1" i="0" u="sng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Supporto organizzativo e didattico:</a:t>
            </a:r>
            <a:endParaRPr sz="1600" b="1" i="0" u="sng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600" b="1" i="0" u="sng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it-IT" sz="1600" b="1" i="0" u="sng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Laura Veglia</a:t>
            </a:r>
            <a:endParaRPr sz="1600" b="1" i="0" u="sng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it-IT" sz="1600" b="1" i="0" u="sng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Eleonora Barbano</a:t>
            </a:r>
            <a:endParaRPr sz="1600" b="1" i="0" u="sng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it-IT" sz="1600" b="1" i="0" u="sng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Irene Caroppo</a:t>
            </a:r>
            <a:endParaRPr sz="1600" b="1" i="0" u="sng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f698e20a99_0_1"/>
          <p:cNvSpPr txBox="1">
            <a:spLocks noGrp="1"/>
          </p:cNvSpPr>
          <p:nvPr>
            <p:ph type="sldNum" idx="12"/>
          </p:nvPr>
        </p:nvSpPr>
        <p:spPr>
          <a:xfrm>
            <a:off x="11268600" y="6588000"/>
            <a:ext cx="427500" cy="1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it-IT"/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800"/>
                <a:buNone/>
              </a:pPr>
              <a:t>4</a:t>
            </a:fld>
            <a:endParaRPr/>
          </a:p>
        </p:txBody>
      </p:sp>
      <p:sp>
        <p:nvSpPr>
          <p:cNvPr id="179" name="Google Shape;179;g2f698e20a99_0_1"/>
          <p:cNvSpPr/>
          <p:nvPr/>
        </p:nvSpPr>
        <p:spPr>
          <a:xfrm>
            <a:off x="4495125" y="660800"/>
            <a:ext cx="2688000" cy="586200"/>
          </a:xfrm>
          <a:prstGeom prst="chevron">
            <a:avLst>
              <a:gd name="adj" fmla="val 25556"/>
            </a:avLst>
          </a:prstGeom>
          <a:solidFill>
            <a:srgbClr val="93C47D"/>
          </a:solidFill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FUNZIONI STRUMENTALI</a:t>
            </a:r>
            <a:endParaRPr sz="14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0" name="Google Shape;180;g2f698e20a99_0_1"/>
          <p:cNvSpPr/>
          <p:nvPr/>
        </p:nvSpPr>
        <p:spPr>
          <a:xfrm>
            <a:off x="4244000" y="1433800"/>
            <a:ext cx="3781500" cy="47475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1) </a:t>
            </a:r>
            <a:r>
              <a:rPr lang="it-IT" sz="1200" b="1" i="0" u="sng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Co</a:t>
            </a:r>
            <a:r>
              <a:rPr lang="it-IT" sz="1200" b="1" i="0" u="sng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ntinuità / progettazione verticale</a:t>
            </a:r>
            <a:endParaRPr sz="1200" b="1" i="0" u="sng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Infanzia:1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Maria Rosaria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Galati</a:t>
            </a:r>
            <a:endParaRPr sz="1200" b="1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Primaria: 2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Loredana </a:t>
            </a:r>
            <a:r>
              <a:rPr lang="it-IT" sz="1200" b="1" dirty="0" err="1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Cannarozzo</a:t>
            </a:r>
            <a:r>
              <a:rPr lang="it-IT" sz="1200" b="1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, Roberta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err="1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Ilberti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           </a:t>
            </a:r>
            <a:endParaRPr sz="1200" b="1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Secondaria: 2</a:t>
            </a:r>
            <a:r>
              <a:rPr lang="it-IT" sz="1200" b="0" i="1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Clara</a:t>
            </a:r>
            <a:r>
              <a:rPr lang="it-IT" sz="1200" b="0" i="1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Di </a:t>
            </a:r>
            <a:r>
              <a:rPr lang="it-IT" sz="1200" b="1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Mezz</a:t>
            </a:r>
            <a:r>
              <a:rPr lang="it-IT" sz="1200" b="1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a, Valentina </a:t>
            </a:r>
            <a:r>
              <a:rPr lang="it-IT" sz="1200" b="1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Innocenti</a:t>
            </a:r>
            <a:endParaRPr sz="1200" b="1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2) </a:t>
            </a:r>
            <a:r>
              <a:rPr lang="it-IT" sz="1200" b="1" i="0" u="sng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Orientamento</a:t>
            </a:r>
            <a:endParaRPr sz="1200" b="1" i="0" u="sng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Secondaria: 2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Luisa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Dussoni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, Giulia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Perona</a:t>
            </a:r>
            <a:endParaRPr sz="1200" b="0" i="1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              </a:t>
            </a:r>
            <a:endParaRPr sz="1200" b="1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3) </a:t>
            </a:r>
            <a:r>
              <a:rPr lang="it-IT" sz="1200" b="1" i="0" u="sng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PTOF, RAV, Regolamenti</a:t>
            </a:r>
            <a:endParaRPr sz="1200" b="1" i="0" u="sng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Infanzia: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Miriam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Capuzzo</a:t>
            </a:r>
            <a:endParaRPr sz="1200" b="0" i="1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Primaria: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Daniela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Guarnieri</a:t>
            </a:r>
            <a:endParaRPr sz="1200" b="0" i="1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Secondaria: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Laura Veglia</a:t>
            </a:r>
            <a:endParaRPr sz="1200" b="0" i="1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                    </a:t>
            </a:r>
            <a:endParaRPr sz="1200" b="1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4) </a:t>
            </a:r>
            <a:r>
              <a:rPr lang="it-IT" sz="1200" b="1" i="0" u="sng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Inclusione:</a:t>
            </a:r>
            <a:endParaRPr sz="1200" b="1" i="0" u="sng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Infanzia/Primaria/Secondaria: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Ludovico </a:t>
            </a:r>
            <a:r>
              <a:rPr lang="it-IT" sz="1200" b="1" dirty="0" err="1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Bonora</a:t>
            </a:r>
            <a:endParaRPr sz="1200" b="1" i="0" u="sng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rgbClr val="1155C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7a2493a156_2_0"/>
          <p:cNvSpPr/>
          <p:nvPr/>
        </p:nvSpPr>
        <p:spPr>
          <a:xfrm>
            <a:off x="3894975" y="1410825"/>
            <a:ext cx="3964800" cy="4362014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Referenti alunni con disabilità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Infanzia: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Cinzia Castagnola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Primaria: 2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Sharon </a:t>
            </a:r>
            <a:r>
              <a:rPr lang="it-IT" sz="1200" b="1" i="0" u="none" strike="noStrike" cap="none" dirty="0" err="1" smtClean="0">
                <a:solidFill>
                  <a:schemeClr val="tx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L</a:t>
            </a:r>
            <a:r>
              <a:rPr lang="it-IT" sz="1200" b="1" dirty="0" err="1" smtClean="0">
                <a:solidFill>
                  <a:schemeClr val="tx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anini</a:t>
            </a:r>
            <a:r>
              <a:rPr lang="it-IT" sz="1200" b="1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,</a:t>
            </a:r>
            <a:r>
              <a:rPr lang="it-IT" sz="1200" b="1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Barbara Di </a:t>
            </a:r>
            <a:r>
              <a:rPr lang="it-IT" sz="1200" b="1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Mora</a:t>
            </a:r>
            <a:endParaRPr sz="1200" b="0" i="1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Secondaria: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Stefania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Difonzo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Referenti alunni con BES/Intercultura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Primaria: 2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Vittoria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Iozzo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Samuel </a:t>
            </a:r>
            <a:r>
              <a:rPr lang="it-IT" sz="1200" b="1" i="0" u="none" strike="noStrike" cap="none" dirty="0" err="1" smtClean="0">
                <a:solidFill>
                  <a:schemeClr val="tx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Abram</a:t>
            </a:r>
            <a:endParaRPr sz="1200" b="0" i="1" u="none" strike="noStrike" cap="none" dirty="0">
              <a:solidFill>
                <a:schemeClr val="tx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Secondaria: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 Valentina 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Innocenti</a:t>
            </a:r>
            <a:endParaRPr sz="1200" b="0" i="1" u="none" strike="noStrike" cap="none" dirty="0">
              <a:solidFill>
                <a:schemeClr val="dk1"/>
              </a:solidFill>
              <a:highlight>
                <a:srgbClr val="FFFF0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sng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Plusdotazione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Referente alunni: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Luisa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Dussoni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6" name="Google Shape;186;g37a2493a156_2_0"/>
          <p:cNvSpPr/>
          <p:nvPr/>
        </p:nvSpPr>
        <p:spPr>
          <a:xfrm>
            <a:off x="4390734" y="692645"/>
            <a:ext cx="2688000" cy="586200"/>
          </a:xfrm>
          <a:prstGeom prst="chevron">
            <a:avLst>
              <a:gd name="adj" fmla="val 25556"/>
            </a:avLst>
          </a:prstGeom>
          <a:solidFill>
            <a:srgbClr val="93C47D"/>
          </a:solidFill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SOTTOCOMMISSIONE</a:t>
            </a:r>
            <a:endParaRPr sz="14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FS INCLUSIONE</a:t>
            </a:r>
            <a:endParaRPr sz="14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"/>
          <p:cNvSpPr txBox="1">
            <a:spLocks noGrp="1"/>
          </p:cNvSpPr>
          <p:nvPr>
            <p:ph type="sldNum" idx="12"/>
          </p:nvPr>
        </p:nvSpPr>
        <p:spPr>
          <a:xfrm>
            <a:off x="11268600" y="6588000"/>
            <a:ext cx="427411" cy="19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it-IT"/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800"/>
                <a:buNone/>
              </a:pPr>
              <a:t>6</a:t>
            </a:fld>
            <a:endParaRPr/>
          </a:p>
        </p:txBody>
      </p:sp>
      <p:sp>
        <p:nvSpPr>
          <p:cNvPr id="192" name="Google Shape;192;p3"/>
          <p:cNvSpPr/>
          <p:nvPr/>
        </p:nvSpPr>
        <p:spPr>
          <a:xfrm>
            <a:off x="864700" y="1584925"/>
            <a:ext cx="2929500" cy="42990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91425" bIns="45700" spcCol="144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 dirty="0">
              <a:solidFill>
                <a:srgbClr val="1D4B3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Referenti Plesso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1">
              <a:buClr>
                <a:schemeClr val="dk1"/>
              </a:buClr>
              <a:buSzPts val="1000"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Balbis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Vincenza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rocopio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1">
              <a:buClr>
                <a:schemeClr val="dk1"/>
              </a:buClr>
              <a:buSzPts val="1000"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Borgarello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r>
              <a:rPr lang="it-IT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Samanta</a:t>
            </a:r>
            <a:r>
              <a:rPr lang="it-IT" sz="1200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Capuzzo</a:t>
            </a:r>
            <a:endParaRPr sz="1200" b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1">
              <a:buSzPts val="1000"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Fioccardo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docenti di plesso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1">
              <a:buSzPts val="1000"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Parato: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Maria Cristina Pastore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2">
              <a:buSzPts val="1000"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Pellico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Roberta</a:t>
            </a:r>
            <a:r>
              <a:rPr lang="it-IT" sz="1200" b="0" i="1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Atella</a:t>
            </a:r>
            <a:r>
              <a:rPr lang="it-IT" sz="1200" b="1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Carla Maria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Durando</a:t>
            </a:r>
            <a:endParaRPr sz="1200" b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1">
              <a:buSzPts val="1000"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Matteotti: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Sara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Peiroleri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Coordinatori Interclasse Primaria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3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it-IT" sz="13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classi prime</a:t>
            </a:r>
            <a:r>
              <a:rPr lang="it-IT" sz="13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it-IT" sz="13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Martina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Morello</a:t>
            </a:r>
            <a:endParaRPr sz="1000" b="0" i="1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classi seconde: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Michele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annantuono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classi terze: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Greta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Petracca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classi quarte:</a:t>
            </a:r>
            <a:r>
              <a:rPr lang="it-IT" sz="1200" b="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Maria Antonietta </a:t>
            </a:r>
            <a:r>
              <a:rPr lang="it-IT" sz="1200" b="1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Clelia</a:t>
            </a:r>
            <a:r>
              <a:rPr lang="it-IT" sz="1200" b="1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Carta</a:t>
            </a:r>
            <a:endParaRPr sz="1200" b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classi quinte: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Maria Antonietta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Antonaci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 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3" name="Google Shape;193;p3"/>
          <p:cNvSpPr/>
          <p:nvPr/>
        </p:nvSpPr>
        <p:spPr>
          <a:xfrm>
            <a:off x="4321099" y="908025"/>
            <a:ext cx="2482500" cy="578400"/>
          </a:xfrm>
          <a:prstGeom prst="chevron">
            <a:avLst>
              <a:gd name="adj" fmla="val 25556"/>
            </a:avLst>
          </a:prstGeom>
          <a:solidFill>
            <a:srgbClr val="93C47D"/>
          </a:solidFill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DOCENTI REFERENTI</a:t>
            </a: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4" name="Google Shape;194;p3"/>
          <p:cNvSpPr/>
          <p:nvPr/>
        </p:nvSpPr>
        <p:spPr>
          <a:xfrm>
            <a:off x="3899925" y="1584975"/>
            <a:ext cx="3395100" cy="42990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sng" strike="noStrike" cap="none" dirty="0">
              <a:solidFill>
                <a:srgbClr val="1D4B3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sng" strike="noStrike" cap="none" dirty="0">
              <a:solidFill>
                <a:srgbClr val="1D4B3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Coordinatori classe Secondaria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(25 classi) </a:t>
            </a:r>
            <a:r>
              <a:rPr lang="it-IT" sz="1200" b="0" i="1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vd</a:t>
            </a:r>
            <a:r>
              <a:rPr lang="it-IT" sz="1200" b="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elenco allegato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Referenti Dipartimenti Secondaria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Lettere, IRC: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Sara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Peiroleri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Matematica, Tecnologia: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Margherita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Redavid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Lingue straniere: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Gabriella Guardo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Ed. motoria: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Massimo</a:t>
            </a:r>
            <a:r>
              <a:rPr lang="it-IT" sz="1200" b="0" i="1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Sereno</a:t>
            </a:r>
            <a:endParaRPr sz="1200" b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Ed. artistica, Ed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musicale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Donatella Di 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Cicco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Sostegno: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Ludovico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Bonora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                                                           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12169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              </a:t>
            </a:r>
            <a:endParaRPr sz="10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5" name="Google Shape;195;p3"/>
          <p:cNvSpPr/>
          <p:nvPr/>
        </p:nvSpPr>
        <p:spPr>
          <a:xfrm>
            <a:off x="7449809" y="947450"/>
            <a:ext cx="3873900" cy="5122844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Referente Formazione docenti: 1 </a:t>
            </a:r>
            <a:r>
              <a:rPr lang="it-IT" sz="1200" b="1" i="0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Laura</a:t>
            </a:r>
            <a:r>
              <a:rPr lang="it-IT" sz="1200" b="1" i="0" u="sng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Veglia</a:t>
            </a:r>
            <a:endParaRPr sz="1200" b="1" i="0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sng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Referenti </a:t>
            </a: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Dipartimenti verticali (tutti gli ordini)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Coordinatore: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Loredana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Accornero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Infanzia: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Francesca Cavalli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Lettere: 1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 Maria Antonietta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Clelia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Carta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1 S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Laura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Calderazzo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Lingue straniere: </a:t>
            </a:r>
            <a:r>
              <a:rPr lang="it-IT" sz="1200" b="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 P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Loredana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Accornero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1 S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Gabriella</a:t>
            </a:r>
            <a:r>
              <a:rPr lang="it-IT" sz="1200" b="0" i="1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Guardo</a:t>
            </a:r>
            <a:endParaRPr sz="1200" b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Matematica, Scienze, Tecnologia:1 P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Roberta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Atella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2 S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Margherita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Redavid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Giulia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Perona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Sostegno: 1 P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Sharon </a:t>
            </a:r>
            <a:r>
              <a:rPr lang="it-IT" sz="1200" b="1" dirty="0" err="1" smtClean="0">
                <a:solidFill>
                  <a:schemeClr val="tx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Lanini</a:t>
            </a:r>
            <a:r>
              <a:rPr lang="it-IT" sz="1200" b="1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lang="it-IT" sz="1200" b="1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Barbara Di Mora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1 S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Emilia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arricone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IRC: 1 P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Daniela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Gerba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1 S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Clara Di 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Mezza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Ed. Artistica,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Ed.Musicale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Martina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Morello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2 S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Donatella Di 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Cicco,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Stefano Marino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Motoria:1 P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Silvia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Bignante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 Sabrina Rossetti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Ed. Civica: 1 P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Anna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Gagliano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Enrico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Billi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sng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Referente USCOT:</a:t>
            </a:r>
            <a:r>
              <a:rPr lang="it-IT" sz="1200" b="1" i="0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1" i="0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infanzia-primaria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r>
              <a:rPr lang="it-IT" sz="1200" b="1" i="0" u="none" strike="noStrike" cap="none" dirty="0">
                <a:solidFill>
                  <a:srgbClr val="0B539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Antonella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Barberis</a:t>
            </a:r>
            <a:endParaRPr sz="1200" b="1" i="0" u="none" strike="noStrike" cap="none" dirty="0">
              <a:solidFill>
                <a:srgbClr val="0B539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i="0" u="sng" strike="noStrike" cap="none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7985ed5e84_0_43"/>
          <p:cNvSpPr txBox="1">
            <a:spLocks noGrp="1"/>
          </p:cNvSpPr>
          <p:nvPr>
            <p:ph type="sldNum" idx="12"/>
          </p:nvPr>
        </p:nvSpPr>
        <p:spPr>
          <a:xfrm>
            <a:off x="11268600" y="6588000"/>
            <a:ext cx="427500" cy="1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it-IT"/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800"/>
                <a:buNone/>
              </a:pPr>
              <a:t>7</a:t>
            </a:fld>
            <a:endParaRPr/>
          </a:p>
        </p:txBody>
      </p:sp>
      <p:sp>
        <p:nvSpPr>
          <p:cNvPr id="201" name="Google Shape;201;g27985ed5e84_0_43"/>
          <p:cNvSpPr/>
          <p:nvPr/>
        </p:nvSpPr>
        <p:spPr>
          <a:xfrm>
            <a:off x="745425" y="782000"/>
            <a:ext cx="3840000" cy="5308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sng" strike="noStrike" cap="none" dirty="0">
              <a:solidFill>
                <a:srgbClr val="1155C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sng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Commissione </a:t>
            </a:r>
            <a:r>
              <a:rPr lang="it-IT" sz="1200" b="1" i="0" u="sng" strike="noStrike" cap="none" dirty="0" err="1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formaz</a:t>
            </a:r>
            <a:r>
              <a:rPr lang="it-IT" sz="1200" b="1" i="0" u="sng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sezioni/classi</a:t>
            </a:r>
            <a:endParaRPr sz="1200" b="1" i="0" u="sng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sng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prime </a:t>
            </a:r>
            <a:r>
              <a:rPr lang="it-IT" sz="1200" b="1" i="0" u="sng" strike="noStrike" cap="none" dirty="0" err="1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infanzia-primaria-secondaria</a:t>
            </a:r>
            <a:endParaRPr sz="1200" b="1" i="0" u="sng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Infanzia: 2 </a:t>
            </a:r>
            <a:r>
              <a:rPr lang="it-IT" sz="1200" b="1" i="0" u="none" strike="noStrike" cap="none" dirty="0" err="1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Samanta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none" strike="noStrike" cap="none" dirty="0" err="1" smtClean="0">
                <a:solidFill>
                  <a:srgbClr val="262626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Capuzzo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, Manuela  Quercioli</a:t>
            </a:r>
            <a:endParaRPr sz="1200" b="1" dirty="0">
              <a:solidFill>
                <a:srgbClr val="262626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Parato: 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1 Daniela Maria </a:t>
            </a: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Martino</a:t>
            </a:r>
            <a:endParaRPr sz="1200" b="0" i="1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Pellico</a:t>
            </a: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2 Roberta </a:t>
            </a:r>
            <a:r>
              <a:rPr lang="it-IT" sz="1200" b="1" i="0" u="none" strike="noStrike" cap="none" dirty="0" err="1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Ilberti</a:t>
            </a: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Loredana </a:t>
            </a:r>
            <a:r>
              <a:rPr lang="it-IT" sz="1200" b="1" i="0" u="none" strike="noStrike" cap="none" dirty="0" err="1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Cannarozzo</a:t>
            </a:r>
            <a:endParaRPr sz="1200" b="0" i="1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Matteotti: 4 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Clara Di </a:t>
            </a: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Mezza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, Edoardo </a:t>
            </a:r>
            <a:r>
              <a:rPr lang="it-IT" sz="1200" b="1" i="0" u="none" strike="noStrike" cap="none" dirty="0" err="1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Giannico</a:t>
            </a: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Sara </a:t>
            </a:r>
            <a:r>
              <a:rPr lang="it-IT" sz="1200" b="1" i="0" u="none" strike="noStrike" cap="none" dirty="0" err="1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Peiroleri</a:t>
            </a: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Silvia </a:t>
            </a:r>
            <a:r>
              <a:rPr lang="it-IT" sz="1200" b="1" i="0" u="none" strike="noStrike" cap="none" dirty="0" err="1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Cerrato</a:t>
            </a:r>
            <a:endParaRPr sz="1200" b="0" i="1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0" i="1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sng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Commissione criteri valutazione</a:t>
            </a:r>
            <a:endParaRPr sz="1200" b="1" i="0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Infanzia:1 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Manuela Quercioli</a:t>
            </a:r>
            <a:endParaRPr sz="1200" b="0" i="1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Primaria: 2 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Teresa </a:t>
            </a:r>
            <a:r>
              <a:rPr lang="it-IT" sz="1200" b="1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Romeo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, Maria Antonietta </a:t>
            </a:r>
            <a:r>
              <a:rPr lang="it-IT" sz="1200" b="1" i="0" u="none" strike="noStrike" cap="none" dirty="0" err="1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Antonaci</a:t>
            </a:r>
            <a:endParaRPr sz="1200" b="0" i="1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Secondaria:2 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Alessandra </a:t>
            </a:r>
            <a:r>
              <a:rPr lang="it-IT" sz="1200" b="1" i="0" u="none" strike="noStrike" cap="none" dirty="0" err="1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Gulotta</a:t>
            </a: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Margherita </a:t>
            </a:r>
            <a:r>
              <a:rPr lang="it-IT" sz="1200" b="1" dirty="0" err="1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Critelli</a:t>
            </a:r>
            <a:endParaRPr sz="1200" b="0" i="1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0" i="1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sng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Certificazioni lingue straniere (S)</a:t>
            </a:r>
            <a:endParaRPr sz="1200" b="1" i="0" u="sng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i="0" u="sng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Francese: 1 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Margherita </a:t>
            </a:r>
            <a:r>
              <a:rPr lang="it-IT" sz="1200" b="1" i="0" u="none" strike="noStrike" cap="none" dirty="0" err="1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Critelli</a:t>
            </a:r>
            <a:endParaRPr sz="1200" b="1" i="0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i="0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sng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Bullismo/</a:t>
            </a:r>
            <a:r>
              <a:rPr lang="it-IT" sz="1200" b="1" i="0" u="sng" strike="noStrike" cap="none" dirty="0" err="1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cyberbullismo</a:t>
            </a:r>
            <a:endParaRPr sz="1200" b="1" i="0" u="sng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i="0" u="sng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Primaria:</a:t>
            </a:r>
            <a:r>
              <a:rPr lang="it-IT" sz="1200" b="0" i="1" u="none" strike="noStrike" cap="none" dirty="0">
                <a:solidFill>
                  <a:srgbClr val="262626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none" strike="noStrike" cap="none" dirty="0">
                <a:solidFill>
                  <a:srgbClr val="262626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1 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Maria Antonietta </a:t>
            </a:r>
            <a:r>
              <a:rPr lang="it-IT" sz="1200" b="1" i="0" u="none" strike="noStrike" cap="none" dirty="0" err="1" smtClean="0">
                <a:solidFill>
                  <a:srgbClr val="262626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Clelia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Carta</a:t>
            </a:r>
            <a:endParaRPr sz="1200" b="1" i="0" u="none" strike="noStrike" cap="none" dirty="0">
              <a:solidFill>
                <a:srgbClr val="262626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Secondaria: 1 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Elena </a:t>
            </a:r>
            <a:r>
              <a:rPr lang="it-IT" sz="1200" b="1" i="0" u="none" strike="noStrike" cap="none" dirty="0" err="1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Cabiati</a:t>
            </a:r>
            <a:r>
              <a:rPr lang="it-IT" sz="1200" b="1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/Stefania </a:t>
            </a:r>
            <a:r>
              <a:rPr lang="it-IT" sz="1200" b="1" i="0" u="none" strike="noStrike" cap="none" dirty="0" err="1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Difonzo</a:t>
            </a:r>
            <a:r>
              <a:rPr lang="it-IT" sz="1200" b="1" i="0" u="none" strike="noStrike" cap="none" dirty="0" smtClean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2" name="Google Shape;202;g27985ed5e84_0_43"/>
          <p:cNvSpPr/>
          <p:nvPr/>
        </p:nvSpPr>
        <p:spPr>
          <a:xfrm>
            <a:off x="4700725" y="1485225"/>
            <a:ext cx="3143700" cy="45543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i="0" u="sng" strike="noStrike" cap="none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Team Digitale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Animatore Digitale: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Enrico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Billi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Responsabili: 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Tx/>
              <a:buChar char="-"/>
            </a:pP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Sito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: 2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Enrico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Billi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Irene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Caroppo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,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Samuel </a:t>
            </a:r>
            <a:r>
              <a:rPr lang="it-IT" sz="1200" b="1" dirty="0" err="1" smtClean="0">
                <a:solidFill>
                  <a:schemeClr val="tx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Abram</a:t>
            </a:r>
            <a:endParaRPr lang="it-IT" sz="1200" b="1" dirty="0" smtClean="0">
              <a:solidFill>
                <a:schemeClr val="tx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-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egistro elettronico:1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Mario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Scichilone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Referenti sistema Integrato 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0-6: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Infanzia: 2</a:t>
            </a:r>
            <a:r>
              <a:rPr lang="it-IT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Miriam</a:t>
            </a:r>
            <a:r>
              <a:rPr lang="it-IT" sz="1200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Capuzzo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Samanta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Capuzzo</a:t>
            </a:r>
            <a:endParaRPr sz="1200" b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Progetto Mus-E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Pellico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Susanna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Limana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3" name="Google Shape;203;g27985ed5e84_0_43"/>
          <p:cNvSpPr/>
          <p:nvPr/>
        </p:nvSpPr>
        <p:spPr>
          <a:xfrm>
            <a:off x="4993075" y="782000"/>
            <a:ext cx="2422200" cy="553800"/>
          </a:xfrm>
          <a:prstGeom prst="chevron">
            <a:avLst>
              <a:gd name="adj" fmla="val 25556"/>
            </a:avLst>
          </a:prstGeom>
          <a:solidFill>
            <a:srgbClr val="93C47D"/>
          </a:solidFill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Docenti Referenti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g27985ed5e84_0_43"/>
          <p:cNvSpPr/>
          <p:nvPr/>
        </p:nvSpPr>
        <p:spPr>
          <a:xfrm>
            <a:off x="7953225" y="782000"/>
            <a:ext cx="3425400" cy="5257500"/>
          </a:xfrm>
          <a:prstGeom prst="rect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sx="1000" sy="1000" algn="tl" rotWithShape="0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Referenti Progetti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Infanzia: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Elena </a:t>
            </a:r>
            <a:r>
              <a:rPr lang="it-IT" sz="1200" b="1" i="0" u="none" strike="noStrike" cap="none" dirty="0" err="1" smtClean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Mellano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Primaria: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Daniela Maria Martino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Secondaria: 1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Silvia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Cerrato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Referenti Viaggi di Istruzione/Uscite didattiche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Infanzia: 1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Samanta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Capuzzo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Primaria: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Daniela Maria Martino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Secondaria:1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Angela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Cobucci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Enrico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Billi</a:t>
            </a:r>
            <a:endParaRPr sz="1200" b="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Commissione valutazione Docenti anno prova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2 docenti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Annalisa </a:t>
            </a:r>
            <a:r>
              <a:rPr lang="it-IT" sz="1200" b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Canofari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Maria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Sorrentino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+1 docente eletto dal cdi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1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Tutor Docenti anno prova 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Maria Ricca 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 Mazzanti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Maria Ricca 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 Paterna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Patrizia Ruggeri 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 Fois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Cosimo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Cinieri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 Marino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Maria Liliana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Piccinno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 Bonetto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Vincenca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Procopio 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 Morello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000" b="1" i="0" u="none" strike="noStrike" cap="none" dirty="0">
              <a:solidFill>
                <a:srgbClr val="22374E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7985ed5e84_0_29"/>
          <p:cNvSpPr txBox="1">
            <a:spLocks noGrp="1"/>
          </p:cNvSpPr>
          <p:nvPr>
            <p:ph type="sldNum" idx="12"/>
          </p:nvPr>
        </p:nvSpPr>
        <p:spPr>
          <a:xfrm>
            <a:off x="11268600" y="6588000"/>
            <a:ext cx="427500" cy="1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it-IT"/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800"/>
                <a:buNone/>
              </a:pPr>
              <a:t>8</a:t>
            </a:fld>
            <a:endParaRPr/>
          </a:p>
        </p:txBody>
      </p:sp>
      <p:sp>
        <p:nvSpPr>
          <p:cNvPr id="210" name="Google Shape;210;g27985ed5e84_0_29"/>
          <p:cNvSpPr/>
          <p:nvPr/>
        </p:nvSpPr>
        <p:spPr>
          <a:xfrm>
            <a:off x="4530447" y="685772"/>
            <a:ext cx="2918400" cy="590400"/>
          </a:xfrm>
          <a:prstGeom prst="chevron">
            <a:avLst>
              <a:gd name="adj" fmla="val 25556"/>
            </a:avLst>
          </a:prstGeom>
          <a:solidFill>
            <a:srgbClr val="93C47D"/>
          </a:solidFill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Docenti Organizzazione</a:t>
            </a:r>
            <a:endParaRPr sz="14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         interna</a:t>
            </a: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1" name="Google Shape;211;g27985ed5e84_0_29"/>
          <p:cNvSpPr/>
          <p:nvPr/>
        </p:nvSpPr>
        <p:spPr>
          <a:xfrm>
            <a:off x="1308638" y="1373497"/>
            <a:ext cx="3036600" cy="468578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07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Commissione orario/sostituzioni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Borgarello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/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Fioccardo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(I):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Rossana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De </a:t>
            </a:r>
            <a:r>
              <a:rPr lang="it-IT" sz="1200" b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Santis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Balbis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Vincenza Procopio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Fioccardo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(P):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Silvia </a:t>
            </a:r>
            <a:r>
              <a:rPr lang="it-IT" sz="1200" b="1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Piazzese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Parato: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Daniela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Guarnieri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Pellico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2 Tommaso </a:t>
            </a:r>
            <a:r>
              <a:rPr lang="it-IT" sz="1200" b="1" i="0" u="none" strike="noStrike" cap="none" dirty="0" err="1" smtClean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Pastorini</a:t>
            </a:r>
            <a:r>
              <a:rPr lang="it-IT" sz="1200" b="1" i="0" u="none" strike="noStrike" cap="none" dirty="0" smtClean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, Paola </a:t>
            </a:r>
            <a:r>
              <a:rPr lang="it-IT" sz="1200" b="1" i="0" u="none" strike="noStrike" cap="none" dirty="0" err="1" smtClean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Romagnino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Cristina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Faccilongo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Matteotti: 2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Daniela Cimino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Laura Veglia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sng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INVALSI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Coordinatore: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Elisabetta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Borca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Commissione: 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Balbis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Maria Cristina Palermo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Fioccardo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1 Rosalia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Pitanza</a:t>
            </a:r>
            <a:endParaRPr sz="1200" b="0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Parato: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Concetta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Ciavarella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Pellico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Anna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Gagliano</a:t>
            </a:r>
            <a:endParaRPr sz="1200" b="0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Matteotti: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Laura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Calderazzo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012169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07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2169"/>
              </a:buClr>
              <a:buSzPts val="1000"/>
              <a:buFont typeface="Arial"/>
              <a:buChar char="•"/>
            </a:pPr>
            <a:endParaRPr sz="10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12169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0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2" name="Google Shape;212;g27985ed5e84_0_29"/>
          <p:cNvSpPr/>
          <p:nvPr/>
        </p:nvSpPr>
        <p:spPr>
          <a:xfrm>
            <a:off x="7546554" y="1355075"/>
            <a:ext cx="3833870" cy="4756159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Prestito device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Primaria: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1 Mario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Scichilone</a:t>
            </a:r>
            <a:endParaRPr sz="1200" b="0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Secondaria: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 Enrico 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Billi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Prestito libri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Secondaria: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Annalisa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Canofari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lang="it-IT" sz="10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biblioteca), 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Edoardo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Giannico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0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(prestito d</a:t>
            </a:r>
            <a:r>
              <a:rPr lang="it-IT" sz="1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’uso)</a:t>
            </a:r>
            <a:endParaRPr sz="10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Commissione elettorale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Coordinatore Primaria: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Elisabetta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Borca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Coordinatore Secondaria: 1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Felicetta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Lalli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Borgarello: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 Rossana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lang="it-IT" sz="1200" b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antis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Balbis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Vittoria </a:t>
            </a:r>
            <a:r>
              <a:rPr lang="it-IT" sz="1200" b="1" dirty="0" err="1" smtClean="0">
                <a:solidFill>
                  <a:schemeClr val="tx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Ascheri</a:t>
            </a:r>
            <a:endParaRPr sz="1200" b="1" dirty="0">
              <a:solidFill>
                <a:schemeClr val="tx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Fioccardo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(I):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Cinzia Castagnola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Fioccardo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(P):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Rosalia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Pitanza</a:t>
            </a:r>
            <a:endParaRPr sz="1200" b="0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Parato: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Vittoria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Iozzo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Pellico: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 Mario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Scichilone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Matteotti: 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Laura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Barucchi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Felicetta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r>
              <a:rPr lang="it-IT" sz="1200" b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Lalli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3" name="Google Shape;213;g27985ed5e84_0_29"/>
          <p:cNvSpPr/>
          <p:nvPr/>
        </p:nvSpPr>
        <p:spPr>
          <a:xfrm>
            <a:off x="4618582" y="1740665"/>
            <a:ext cx="2597700" cy="3338112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1155C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Commissione mensa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Coordinatore:</a:t>
            </a:r>
            <a:r>
              <a:rPr lang="it-IT" sz="1200" b="1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Giuseppe </a:t>
            </a:r>
            <a:r>
              <a:rPr lang="it-IT" sz="1200" b="1" dirty="0" err="1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Valerioti</a:t>
            </a:r>
            <a:endParaRPr sz="1200" b="0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Matteotti: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1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Raffaella Caglio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Balbis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Maria Clotilde </a:t>
            </a:r>
            <a:r>
              <a:rPr lang="it-IT" sz="1200" b="1" i="0" u="none" strike="noStrike" cap="none" dirty="0" err="1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Simonetti</a:t>
            </a:r>
            <a:endParaRPr sz="1200" b="0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Borgarello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1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Giuseppina Romano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Fioccardo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1 Rosalia 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Pitanza</a:t>
            </a:r>
            <a:endParaRPr sz="1200" b="0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Parato: 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 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Maria Cristina Pastore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Pellico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1 </a:t>
            </a:r>
            <a:r>
              <a:rPr lang="it-IT" sz="1200" b="1" i="0" u="none" strike="noStrike" cap="none" dirty="0" err="1" smtClean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Mariagiovanna</a:t>
            </a:r>
            <a:r>
              <a:rPr lang="it-IT" sz="1200" b="1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Petrucci</a:t>
            </a:r>
            <a:r>
              <a:rPr lang="it-IT" sz="1200" b="1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Laura </a:t>
            </a:r>
            <a:r>
              <a:rPr lang="it-IT" sz="1200" b="1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Torrielli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rganico">
  <a:themeElements>
    <a:clrScheme name="Organico">
      <a:dk1>
        <a:srgbClr val="000000"/>
      </a:dk1>
      <a:lt1>
        <a:srgbClr val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913</Words>
  <Application>Microsoft Office PowerPoint</Application>
  <PresentationFormat>Personalizzato</PresentationFormat>
  <Paragraphs>264</Paragraphs>
  <Slides>8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Verdana</vt:lpstr>
      <vt:lpstr>Garamond</vt:lpstr>
      <vt:lpstr>Noto Sans Symbols</vt:lpstr>
      <vt:lpstr>Merriweather Sans</vt:lpstr>
      <vt:lpstr>Organico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LAVAZZA</dc:creator>
  <cp:lastModifiedBy>stefania</cp:lastModifiedBy>
  <cp:revision>16</cp:revision>
  <dcterms:created xsi:type="dcterms:W3CDTF">2021-07-05T16:36:05Z</dcterms:created>
  <dcterms:modified xsi:type="dcterms:W3CDTF">2026-06-30T10:00:06Z</dcterms:modified>
</cp:coreProperties>
</file>