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88163" cy="10018713"/>
  <p:embeddedFontLst>
    <p:embeddedFont>
      <p:font typeface="Garamond" panose="02020404030301010803" pitchFamily="18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dCt/tkQm7lTGA/K1sLmOf494s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400"/>
            <a:ext cx="4592325" cy="375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985ed5e84_0_17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7985ed5e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a208c82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7a208c82a8_0_10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698e20a99_0_1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2f698e20a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a2493a15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7a2493a156_2_0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985ed5e84_0_43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27985ed5e8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985ed5e84_0_29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27985ed5e8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_levels">
  <p:cSld name="TEXTS_level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720001" y="205401"/>
            <a:ext cx="8074044" cy="32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30"/>
              <a:buNone/>
              <a:defRPr sz="2200" b="1" i="0" u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2"/>
          </p:nvPr>
        </p:nvSpPr>
        <p:spPr>
          <a:xfrm>
            <a:off x="720000" y="1260000"/>
            <a:ext cx="10726933" cy="4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ts val="2160"/>
              <a:buFont typeface="Noto Sans Symbols"/>
              <a:buChar char="▪"/>
              <a:defRPr sz="18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solidFill>
                  <a:schemeClr val="accent2"/>
                </a:solidFill>
              </a:defRPr>
            </a:lvl2pPr>
            <a:lvl3pPr marL="1371600" lvl="2" indent="-2908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Font typeface="Merriweather Sans"/>
              <a:buChar char="▲"/>
              <a:defRPr sz="1400">
                <a:solidFill>
                  <a:schemeClr val="accent2"/>
                </a:solidFill>
              </a:defRPr>
            </a:lvl3pPr>
            <a:lvl4pPr marL="1828800" lvl="3" indent="-3124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20"/>
              <a:buFont typeface="Arial"/>
              <a:buChar char="□"/>
              <a:defRPr sz="1200">
                <a:solidFill>
                  <a:schemeClr val="accent2"/>
                </a:solidFill>
              </a:defRPr>
            </a:lvl4pPr>
            <a:lvl5pPr marL="2286000" lvl="4" indent="-3276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60"/>
              <a:buFont typeface="Arial"/>
              <a:buChar char="○"/>
              <a:defRPr sz="1200">
                <a:solidFill>
                  <a:schemeClr val="accent2"/>
                </a:solidFill>
              </a:defRPr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04" name="Google Shape;104;p2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" name="Google Shape;128;p3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3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38" name="Google Shape;138;p3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45" name="Google Shape;145;p3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52" name="Google Shape;152;p33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7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4" name="Google Shape;24;p17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17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1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1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33" name="Google Shape;33;p1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7" name="Google Shape;47;p19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65" name="Google Shape;65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83" name="Google Shape;83;p24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5" descr="HD-PanelConten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5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5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>
            <a:spLocks noGrp="1"/>
          </p:cNvSpPr>
          <p:nvPr>
            <p:ph type="body" idx="1"/>
          </p:nvPr>
        </p:nvSpPr>
        <p:spPr>
          <a:xfrm>
            <a:off x="1555650" y="1265825"/>
            <a:ext cx="9080700" cy="239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ISTITUTO COMPRENSIVO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Matteotti Pellico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a.s. 2025-2026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FUNZIONIGRAMMA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60"/>
              <a:buNone/>
            </a:pPr>
            <a:endParaRPr sz="4400">
              <a:solidFill>
                <a:schemeClr val="dk2"/>
              </a:solidFill>
            </a:endParaRPr>
          </a:p>
        </p:txBody>
      </p:sp>
      <p:sp>
        <p:nvSpPr>
          <p:cNvPr id="158" name="Google Shape;158;p1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985ed5e84_0_17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64" name="Google Shape;164;g27985ed5e84_0_17"/>
          <p:cNvSpPr/>
          <p:nvPr/>
        </p:nvSpPr>
        <p:spPr>
          <a:xfrm>
            <a:off x="1523625" y="2817775"/>
            <a:ext cx="8857200" cy="2898900"/>
          </a:xfrm>
          <a:prstGeom prst="roundRect">
            <a:avLst>
              <a:gd name="adj" fmla="val 16667"/>
            </a:avLst>
          </a:prstGeom>
          <a:solidFill>
            <a:srgbClr val="D5E49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PRIMA COLLABORATRICE DS: SILVIA CERRATO</a:t>
            </a: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SECONDA COLLABORATRICE DS: MARIA STELLA SORRENTINO</a:t>
            </a:r>
            <a:endParaRPr sz="14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COORDINATRICE INFANZIA: MIRIAM CAPUZZO</a:t>
            </a:r>
            <a:endParaRPr sz="14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FIGURE DI SISTEMA: collaboratori, coordinatrice infanzia, funzioni strumentali, supporto organizzativo, referenti di plesso.</a:t>
            </a: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27985ed5e84_0_17"/>
          <p:cNvSpPr/>
          <p:nvPr/>
        </p:nvSpPr>
        <p:spPr>
          <a:xfrm>
            <a:off x="1523625" y="949450"/>
            <a:ext cx="8857200" cy="1764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</a:t>
            </a:r>
            <a:endParaRPr sz="1400" b="0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DIRIGENTE: VERONICA ANCONA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a208c82a8_0_10"/>
          <p:cNvSpPr txBox="1">
            <a:spLocks noGrp="1"/>
          </p:cNvSpPr>
          <p:nvPr>
            <p:ph type="body" idx="1"/>
          </p:nvPr>
        </p:nvSpPr>
        <p:spPr>
          <a:xfrm>
            <a:off x="720001" y="205401"/>
            <a:ext cx="80739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30"/>
              <a:buNone/>
            </a:pPr>
            <a:endParaRPr/>
          </a:p>
        </p:txBody>
      </p:sp>
      <p:sp>
        <p:nvSpPr>
          <p:cNvPr id="171" name="Google Shape;171;g37a208c82a8_0_10"/>
          <p:cNvSpPr txBox="1">
            <a:spLocks noGrp="1"/>
          </p:cNvSpPr>
          <p:nvPr>
            <p:ph type="body" idx="2"/>
          </p:nvPr>
        </p:nvSpPr>
        <p:spPr>
          <a:xfrm>
            <a:off x="720000" y="1260000"/>
            <a:ext cx="10726800" cy="4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sp>
        <p:nvSpPr>
          <p:cNvPr id="172" name="Google Shape;172;g37a208c82a8_0_10"/>
          <p:cNvSpPr/>
          <p:nvPr/>
        </p:nvSpPr>
        <p:spPr>
          <a:xfrm>
            <a:off x="4495125" y="660800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FIGURE DI SISTEMA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g37a208c82a8_0_10"/>
          <p:cNvSpPr/>
          <p:nvPr/>
        </p:nvSpPr>
        <p:spPr>
          <a:xfrm>
            <a:off x="4139625" y="1394025"/>
            <a:ext cx="3399000" cy="4747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Supporto organizzativo e didattico: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Laura Veglia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Eleonora Barbano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it-IT" sz="1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Irene Caroppo</a:t>
            </a:r>
            <a:endParaRPr sz="16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698e20a99_0_1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79" name="Google Shape;179;g2f698e20a99_0_1"/>
          <p:cNvSpPr/>
          <p:nvPr/>
        </p:nvSpPr>
        <p:spPr>
          <a:xfrm>
            <a:off x="4495125" y="660800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FUNZIONI STRUMENTALI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g2f698e20a99_0_1"/>
          <p:cNvSpPr/>
          <p:nvPr/>
        </p:nvSpPr>
        <p:spPr>
          <a:xfrm>
            <a:off x="4244000" y="1433800"/>
            <a:ext cx="3781500" cy="4747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ntinuità / progettazione verticale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Infanzia:1 Galati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2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Cannarozzo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Ilberti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 2</a:t>
            </a:r>
            <a:r>
              <a:rPr lang="it-IT" sz="120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it-IT" sz="1200" b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Di Mezz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 Innocenti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2)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Orientamento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 2 Dussoni Perona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   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3)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PTOF, RAV, Regolamenti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Infanzia: 1 Capuzzo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M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1 Guarnieri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 1 Veglia</a:t>
            </a:r>
            <a:endParaRPr sz="12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         </a:t>
            </a:r>
            <a:endParaRPr sz="1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4) </a:t>
            </a: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Inclusione: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Infanzia/Primaria/Secondaria: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Bonora</a:t>
            </a:r>
            <a:endParaRPr sz="1200" b="1" i="0" u="sng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a2493a156_2_0"/>
          <p:cNvSpPr/>
          <p:nvPr/>
        </p:nvSpPr>
        <p:spPr>
          <a:xfrm>
            <a:off x="3894975" y="1410825"/>
            <a:ext cx="3964800" cy="484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alunni con disabilità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Infanzia: 1 Castagnola C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2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it-IT" sz="1200" b="1" dirty="0" err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anini</a:t>
            </a: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; Di Mora</a:t>
            </a:r>
            <a:endParaRPr sz="1200" b="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1 Di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Fonzo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alunni con BES/Intercultura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2 Iozzo, Abram</a:t>
            </a:r>
            <a:endParaRPr sz="1200" b="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Innocenti</a:t>
            </a:r>
            <a:endParaRPr sz="1200" b="0" i="1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Plusdotazione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Referente alunni: 1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Dussoni</a:t>
            </a:r>
            <a:endParaRPr sz="12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g37a2493a156_2_0"/>
          <p:cNvSpPr/>
          <p:nvPr/>
        </p:nvSpPr>
        <p:spPr>
          <a:xfrm>
            <a:off x="3894975" y="957050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SOTTOCOMMISSIONE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FS INCLUSIONE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864700" y="1584925"/>
            <a:ext cx="2929500" cy="4299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Plesso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Balbis: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rocopio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Capuzzo S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Fioccardo: docenti di plesso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Pastore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Atella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Durando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Peiroleri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Coordinatori Interclasse Primaria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3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classi prime</a:t>
            </a:r>
            <a:r>
              <a:rPr lang="it-IT" sz="13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Morello</a:t>
            </a:r>
            <a:endParaRPr sz="100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seconde: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annantuono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terze: Petracca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quarte: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Carta</a:t>
            </a:r>
            <a:endParaRPr sz="1200" b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classi quinte: Antonaci 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4321099" y="908025"/>
            <a:ext cx="2482500" cy="5784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REFERENTI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899925" y="1584975"/>
            <a:ext cx="3395100" cy="4299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Coordinatori classe Secondaria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(25 classi)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vd. elenco allegato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Dipartimenti Secondaria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Lettere, IRC: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Peiroleri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Matematica, Tecnologia: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Redavid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Lingue straniere: Guardo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motoria: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Sereno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artistica, Ed.musicale: Di Cicco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Sostegno: Bonora                                                                                              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</a:t>
            </a: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7394725" y="1535075"/>
            <a:ext cx="3873900" cy="43488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Referente Formazione docenti: 1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Veglia</a:t>
            </a:r>
            <a:endParaRPr sz="1200" b="1" i="0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Dipartimenti verticali (tutti gli ordini)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Coordinatore: 1 Accornero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1 Cavalli F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Lettere: 1 P Carta, 1 S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Calderazzo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Lingue straniere: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P Accornero, 1 S </a:t>
            </a:r>
            <a:r>
              <a:rPr lang="it-IT" sz="12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Guardo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Matematica, Scienze, Tecnologia:1 P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Atella, 2 S  Redavid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Perona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Sostegno: 1 P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Lanini e B.Mora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1 S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arricone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IRC: 1 P Gerba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di, 1 S Di Mezza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Artistica, Ed.Musicale: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Morello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2 S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Cicco, Marino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Motoria:1 P Bignante, 1 S Rossetti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Civica: 1 P Gagliano,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Billi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Referente USCOT:</a:t>
            </a:r>
            <a:r>
              <a:rPr lang="it-IT" sz="1200" b="1" i="0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infanzia-primaria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it-IT" sz="1200" b="1" i="0" u="none" strike="noStrike" cap="none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Barberis</a:t>
            </a:r>
            <a:endParaRPr sz="1200" b="1" i="0" u="none" strike="noStrike" cap="none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985ed5e84_0_43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201" name="Google Shape;201;g27985ed5e84_0_43"/>
          <p:cNvSpPr/>
          <p:nvPr/>
        </p:nvSpPr>
        <p:spPr>
          <a:xfrm>
            <a:off x="745425" y="782000"/>
            <a:ext cx="3840000" cy="5308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Commissione formaz. sezioni/classi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prime infanzia-primaria-secondaria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Infanzia: 2 </a:t>
            </a: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Capuzzo S. Quercioli M.</a:t>
            </a:r>
            <a:endParaRPr sz="1200" b="1">
              <a:solidFill>
                <a:srgbClr val="26262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Parato: 1 </a:t>
            </a: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Martino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Pellico: 2 Ilberti, Cannarozzo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Matteotti: 4 Di Mezza, Giannico, Peiroleri, Cerrato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Commissione criteri valutazione</a:t>
            </a: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Infanzia:1 Quercioli 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Primaria: 2 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Romeo</a:t>
            </a: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, Antonaci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Secondaria:2 Gulotta, 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Critelli</a:t>
            </a: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0" i="1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Certificazioni lingue straniere (S)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Francese: 1 Critelli</a:t>
            </a: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Bullismo/cyberbullismo</a:t>
            </a: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sng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</a:t>
            </a:r>
            <a:r>
              <a:rPr lang="it-IT" sz="1200" b="0" i="1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rgbClr val="262626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1 Carta</a:t>
            </a:r>
            <a:endParaRPr sz="1200" b="1" i="0" u="none" strike="noStrike" cap="none">
              <a:solidFill>
                <a:srgbClr val="262626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Secondaria: 1 Cabiati</a:t>
            </a:r>
            <a:r>
              <a:rPr lang="it-IT" sz="1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it-IT" sz="1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Di Fonzo 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g27985ed5e84_0_43"/>
          <p:cNvSpPr/>
          <p:nvPr/>
        </p:nvSpPr>
        <p:spPr>
          <a:xfrm>
            <a:off x="4700725" y="1485225"/>
            <a:ext cx="3143700" cy="45543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sng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 Digitale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Animatore Digitale: 1 Billi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Responsabili: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Sito: 2 Billi,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Caroppo/Abram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egistro elettronico:1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Scichilone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sistema Integrato 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0-6: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Infanzia: 2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Capuzzo M Capuzzo S</a:t>
            </a:r>
            <a:endParaRPr sz="1200" b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Progetto Mus-E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Pellico: 1 Limana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g27985ed5e84_0_43"/>
          <p:cNvSpPr/>
          <p:nvPr/>
        </p:nvSpPr>
        <p:spPr>
          <a:xfrm>
            <a:off x="4993075" y="782000"/>
            <a:ext cx="2422200" cy="5538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Referenti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7985ed5e84_0_43"/>
          <p:cNvSpPr/>
          <p:nvPr/>
        </p:nvSpPr>
        <p:spPr>
          <a:xfrm>
            <a:off x="7953225" y="782000"/>
            <a:ext cx="3425400" cy="52575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Progetti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1 Mellano E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1 Martino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1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Cerrato</a:t>
            </a:r>
            <a:endParaRPr sz="12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Viaggi di Istruzione/Uscite didattiche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1 Capuzzo S</a:t>
            </a:r>
            <a:endParaRPr sz="11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1 Martino</a:t>
            </a:r>
            <a:endParaRPr sz="11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Secondaria:1 Cobucci</a:t>
            </a:r>
            <a:r>
              <a:rPr lang="it-IT" sz="11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Billi</a:t>
            </a:r>
            <a:endParaRPr sz="11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valutazione Docenti anno prova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docenti</a:t>
            </a:r>
            <a:r>
              <a:rPr lang="it-IT" sz="11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Canofari, </a:t>
            </a: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Sorrentino</a:t>
            </a:r>
            <a:endParaRPr sz="11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+1 docente eletto dal cdi</a:t>
            </a:r>
            <a:endParaRPr sz="11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Tutor Docenti anno prova 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Ricca per Mazzanti</a:t>
            </a:r>
            <a:endParaRPr sz="12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Ricca per Paterna</a:t>
            </a:r>
            <a:endParaRPr sz="12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Ruggeri per Fois</a:t>
            </a:r>
            <a:endParaRPr sz="12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Cinieri per Marino</a:t>
            </a:r>
            <a:endParaRPr sz="12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Piccinno per Bonetto</a:t>
            </a:r>
            <a:endParaRPr sz="12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Simonetti per Morello</a:t>
            </a:r>
            <a:endParaRPr sz="12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>
              <a:solidFill>
                <a:srgbClr val="22374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985ed5e84_0_29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210" name="Google Shape;210;g27985ed5e84_0_29"/>
          <p:cNvSpPr/>
          <p:nvPr/>
        </p:nvSpPr>
        <p:spPr>
          <a:xfrm>
            <a:off x="5136375" y="950175"/>
            <a:ext cx="2918400" cy="5904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Organizzazione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interna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g27985ed5e84_0_29"/>
          <p:cNvSpPr/>
          <p:nvPr/>
        </p:nvSpPr>
        <p:spPr>
          <a:xfrm>
            <a:off x="1903550" y="1604850"/>
            <a:ext cx="3036600" cy="451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orario/sostituzioni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Borgarello/Fioccardo (I):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Santis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Balbis: 1 Procopio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Fioccardo (P):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Piazzese</a:t>
            </a:r>
            <a:b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1 Guarnieri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Pastorini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Romagnino, Faccilongo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2 Cimino, Veglia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INVALSI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Coordinatore: 1 Borca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Commissione: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Balbis:  1 Palermo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Fioccardo: 1 Pitanza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Ciavarella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Pellico: 1 Gagliano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1 Calderazzo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000"/>
              <a:buFont typeface="Arial"/>
              <a:buChar char="•"/>
            </a:pP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g27985ed5e84_0_29"/>
          <p:cNvSpPr/>
          <p:nvPr/>
        </p:nvSpPr>
        <p:spPr>
          <a:xfrm>
            <a:off x="7930300" y="1604850"/>
            <a:ext cx="3450000" cy="451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Prestito device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Primaria: 1 Scichilone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1 Billi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Prestito libri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Canofari (biblioteca)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Giannico </a:t>
            </a:r>
            <a:r>
              <a:rPr lang="it-IT"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(prestito d</a:t>
            </a:r>
            <a:r>
              <a:rPr lang="it-IT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’uso)</a:t>
            </a: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elettorale</a:t>
            </a:r>
            <a:endParaRPr sz="1200" b="1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 Primaria: 1 Borca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 Secondaria: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Lalli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antis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Balbis: 1 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Ascheri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Fioccardo (I): 1 Castagnola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Fioccardo (P): 1 Pitanza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1 Iozzo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1 Scichilone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Barucchi Lalli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g27985ed5e84_0_29"/>
          <p:cNvSpPr/>
          <p:nvPr/>
        </p:nvSpPr>
        <p:spPr>
          <a:xfrm>
            <a:off x="5136375" y="2934850"/>
            <a:ext cx="2597700" cy="2364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mensa</a:t>
            </a: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Coordinatore:</a:t>
            </a:r>
            <a:r>
              <a:rPr lang="it-IT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Valerioti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 Caglio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Balbis: 1 Simonetti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 1 Romano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Fioccardo: 1 Pitanza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Pastore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1 </a:t>
            </a:r>
            <a:r>
              <a:rPr lang="it-IT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Petrucci-Torrielli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Widescreen</PresentationFormat>
  <Paragraphs>270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Verdana</vt:lpstr>
      <vt:lpstr>Merriweather Sans</vt:lpstr>
      <vt:lpstr>Garamond</vt:lpstr>
      <vt:lpstr>Noto Sans Symbols</vt:lpstr>
      <vt:lpstr>Arial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LAVAZZA</dc:creator>
  <cp:lastModifiedBy>TOIC8B9003 - IC MATTEOTTI - PELLICO</cp:lastModifiedBy>
  <cp:revision>2</cp:revision>
  <dcterms:created xsi:type="dcterms:W3CDTF">2021-07-05T16:36:05Z</dcterms:created>
  <dcterms:modified xsi:type="dcterms:W3CDTF">2025-11-13T13:36:48Z</dcterms:modified>
</cp:coreProperties>
</file>